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1" r:id="rId7"/>
    <p:sldId id="262" r:id="rId8"/>
    <p:sldId id="264" r:id="rId9"/>
    <p:sldId id="263"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2" r:id="rId26"/>
    <p:sldId id="281" r:id="rId27"/>
    <p:sldId id="283" r:id="rId28"/>
    <p:sldId id="284" r:id="rId29"/>
    <p:sldId id="285" r:id="rId30"/>
    <p:sldId id="286" r:id="rId31"/>
    <p:sldId id="287" r:id="rId3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316AE1-47CC-306E-E879-DF45586E531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A9E3ADF-A043-DFBA-2DDA-17EF7CA614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226953B-B68B-35A3-57DC-E4D3C160ADC0}"/>
              </a:ext>
            </a:extLst>
          </p:cNvPr>
          <p:cNvSpPr>
            <a:spLocks noGrp="1"/>
          </p:cNvSpPr>
          <p:nvPr>
            <p:ph type="dt" sz="half" idx="10"/>
          </p:nvPr>
        </p:nvSpPr>
        <p:spPr/>
        <p:txBody>
          <a:bodyPr/>
          <a:lstStyle/>
          <a:p>
            <a:fld id="{03F7A156-4129-4BDF-AB02-C31149DFFF6C}" type="datetimeFigureOut">
              <a:rPr lang="es-MX" smtClean="0"/>
              <a:t>18/01/2024</a:t>
            </a:fld>
            <a:endParaRPr lang="es-MX"/>
          </a:p>
        </p:txBody>
      </p:sp>
      <p:sp>
        <p:nvSpPr>
          <p:cNvPr id="5" name="Marcador de pie de página 4">
            <a:extLst>
              <a:ext uri="{FF2B5EF4-FFF2-40B4-BE49-F238E27FC236}">
                <a16:creationId xmlns:a16="http://schemas.microsoft.com/office/drawing/2014/main" id="{D7A92AD5-3CFE-78C5-521B-FA35BDAA0EB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1B4A961-CBCD-0AF2-2996-62507D2DD8D7}"/>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3794824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4A748-760D-4B85-70EF-DBD16FA9F6D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DD61B99-3654-FB6B-549D-BCCB20F3C7C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7AB4E71-9A94-8890-6AC4-8F5DF09C58EE}"/>
              </a:ext>
            </a:extLst>
          </p:cNvPr>
          <p:cNvSpPr>
            <a:spLocks noGrp="1"/>
          </p:cNvSpPr>
          <p:nvPr>
            <p:ph type="dt" sz="half" idx="10"/>
          </p:nvPr>
        </p:nvSpPr>
        <p:spPr/>
        <p:txBody>
          <a:bodyPr/>
          <a:lstStyle/>
          <a:p>
            <a:fld id="{03F7A156-4129-4BDF-AB02-C31149DFFF6C}" type="datetimeFigureOut">
              <a:rPr lang="es-MX" smtClean="0"/>
              <a:t>18/01/2024</a:t>
            </a:fld>
            <a:endParaRPr lang="es-MX"/>
          </a:p>
        </p:txBody>
      </p:sp>
      <p:sp>
        <p:nvSpPr>
          <p:cNvPr id="5" name="Marcador de pie de página 4">
            <a:extLst>
              <a:ext uri="{FF2B5EF4-FFF2-40B4-BE49-F238E27FC236}">
                <a16:creationId xmlns:a16="http://schemas.microsoft.com/office/drawing/2014/main" id="{FA519DA7-08CE-7851-CB29-263B7D30F31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CA3B3FC-D223-FC68-CFA5-E7E145AFC4AE}"/>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45100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11E5E01-0058-2C5B-F379-A5BDF759690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FD2E33A-5832-50FA-66E9-1799195F71A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5E6B169-63BB-49B4-C9E4-F81BCB026E6F}"/>
              </a:ext>
            </a:extLst>
          </p:cNvPr>
          <p:cNvSpPr>
            <a:spLocks noGrp="1"/>
          </p:cNvSpPr>
          <p:nvPr>
            <p:ph type="dt" sz="half" idx="10"/>
          </p:nvPr>
        </p:nvSpPr>
        <p:spPr/>
        <p:txBody>
          <a:bodyPr/>
          <a:lstStyle/>
          <a:p>
            <a:fld id="{03F7A156-4129-4BDF-AB02-C31149DFFF6C}" type="datetimeFigureOut">
              <a:rPr lang="es-MX" smtClean="0"/>
              <a:t>18/01/2024</a:t>
            </a:fld>
            <a:endParaRPr lang="es-MX"/>
          </a:p>
        </p:txBody>
      </p:sp>
      <p:sp>
        <p:nvSpPr>
          <p:cNvPr id="5" name="Marcador de pie de página 4">
            <a:extLst>
              <a:ext uri="{FF2B5EF4-FFF2-40B4-BE49-F238E27FC236}">
                <a16:creationId xmlns:a16="http://schemas.microsoft.com/office/drawing/2014/main" id="{06A30C78-1452-2F95-3673-FB9085B4ED4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D00990E-93BC-4684-470B-6B33B0055923}"/>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3984023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DD735-8FE8-8026-C201-452CA2F2D0A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45AC613-F81B-B5CB-D5F2-FFB66554B91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5BEC53D-ACDB-152A-0D32-FA54D1AFD75A}"/>
              </a:ext>
            </a:extLst>
          </p:cNvPr>
          <p:cNvSpPr>
            <a:spLocks noGrp="1"/>
          </p:cNvSpPr>
          <p:nvPr>
            <p:ph type="dt" sz="half" idx="10"/>
          </p:nvPr>
        </p:nvSpPr>
        <p:spPr/>
        <p:txBody>
          <a:bodyPr/>
          <a:lstStyle/>
          <a:p>
            <a:fld id="{03F7A156-4129-4BDF-AB02-C31149DFFF6C}" type="datetimeFigureOut">
              <a:rPr lang="es-MX" smtClean="0"/>
              <a:t>18/01/2024</a:t>
            </a:fld>
            <a:endParaRPr lang="es-MX"/>
          </a:p>
        </p:txBody>
      </p:sp>
      <p:sp>
        <p:nvSpPr>
          <p:cNvPr id="5" name="Marcador de pie de página 4">
            <a:extLst>
              <a:ext uri="{FF2B5EF4-FFF2-40B4-BE49-F238E27FC236}">
                <a16:creationId xmlns:a16="http://schemas.microsoft.com/office/drawing/2014/main" id="{94C766C5-3B63-0D89-BE2A-552CF9934DC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D978814-7C4D-5413-CF7B-39DEF351FA83}"/>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358908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D196CC-3451-D9FD-DA8C-2AA1FB88CF9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4473F8-40E2-01E4-9B08-D8FD0A9D81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79349B6-DA69-4730-9636-4DB748A50CCD}"/>
              </a:ext>
            </a:extLst>
          </p:cNvPr>
          <p:cNvSpPr>
            <a:spLocks noGrp="1"/>
          </p:cNvSpPr>
          <p:nvPr>
            <p:ph type="dt" sz="half" idx="10"/>
          </p:nvPr>
        </p:nvSpPr>
        <p:spPr/>
        <p:txBody>
          <a:bodyPr/>
          <a:lstStyle/>
          <a:p>
            <a:fld id="{03F7A156-4129-4BDF-AB02-C31149DFFF6C}" type="datetimeFigureOut">
              <a:rPr lang="es-MX" smtClean="0"/>
              <a:t>18/01/2024</a:t>
            </a:fld>
            <a:endParaRPr lang="es-MX"/>
          </a:p>
        </p:txBody>
      </p:sp>
      <p:sp>
        <p:nvSpPr>
          <p:cNvPr id="5" name="Marcador de pie de página 4">
            <a:extLst>
              <a:ext uri="{FF2B5EF4-FFF2-40B4-BE49-F238E27FC236}">
                <a16:creationId xmlns:a16="http://schemas.microsoft.com/office/drawing/2014/main" id="{51B91ED1-9560-AD2B-9734-19E8CBA1BD6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2C99EAC-B6D6-5F1D-F054-5E01EB4E241D}"/>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233405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30DF1-9823-E65B-A820-3512622DDE7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F9A1A00-E63F-9805-4C8E-955EE6C3C68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AC9319F0-3F7B-4862-252C-EA75D1098C3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306B2F41-7D29-94A6-E525-1342B5081A0D}"/>
              </a:ext>
            </a:extLst>
          </p:cNvPr>
          <p:cNvSpPr>
            <a:spLocks noGrp="1"/>
          </p:cNvSpPr>
          <p:nvPr>
            <p:ph type="dt" sz="half" idx="10"/>
          </p:nvPr>
        </p:nvSpPr>
        <p:spPr/>
        <p:txBody>
          <a:bodyPr/>
          <a:lstStyle/>
          <a:p>
            <a:fld id="{03F7A156-4129-4BDF-AB02-C31149DFFF6C}" type="datetimeFigureOut">
              <a:rPr lang="es-MX" smtClean="0"/>
              <a:t>18/01/2024</a:t>
            </a:fld>
            <a:endParaRPr lang="es-MX"/>
          </a:p>
        </p:txBody>
      </p:sp>
      <p:sp>
        <p:nvSpPr>
          <p:cNvPr id="6" name="Marcador de pie de página 5">
            <a:extLst>
              <a:ext uri="{FF2B5EF4-FFF2-40B4-BE49-F238E27FC236}">
                <a16:creationId xmlns:a16="http://schemas.microsoft.com/office/drawing/2014/main" id="{0BFFB27B-F0A4-0FB5-2FEA-2ADFDC98965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4BCFD3F-57A4-BFAB-3375-56333A344B3F}"/>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47635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D299D-05AD-D815-8DC4-7B2A80EE6BF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A5E5164-7A48-C806-7891-01262AE717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CC45045-6431-C1DB-2879-31301FF44FC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B980E22-E0BC-F01B-4395-CC6CCD28C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6AA3AAF-4D58-1757-865B-25C05E41B76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66E84A09-5631-2E8E-E370-94C6BF1BAE2B}"/>
              </a:ext>
            </a:extLst>
          </p:cNvPr>
          <p:cNvSpPr>
            <a:spLocks noGrp="1"/>
          </p:cNvSpPr>
          <p:nvPr>
            <p:ph type="dt" sz="half" idx="10"/>
          </p:nvPr>
        </p:nvSpPr>
        <p:spPr/>
        <p:txBody>
          <a:bodyPr/>
          <a:lstStyle/>
          <a:p>
            <a:fld id="{03F7A156-4129-4BDF-AB02-C31149DFFF6C}" type="datetimeFigureOut">
              <a:rPr lang="es-MX" smtClean="0"/>
              <a:t>18/01/2024</a:t>
            </a:fld>
            <a:endParaRPr lang="es-MX"/>
          </a:p>
        </p:txBody>
      </p:sp>
      <p:sp>
        <p:nvSpPr>
          <p:cNvPr id="8" name="Marcador de pie de página 7">
            <a:extLst>
              <a:ext uri="{FF2B5EF4-FFF2-40B4-BE49-F238E27FC236}">
                <a16:creationId xmlns:a16="http://schemas.microsoft.com/office/drawing/2014/main" id="{F581B658-064F-8FB3-66EA-6F3AAA733252}"/>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FCFAA85C-483A-CA96-7043-16D099EF652F}"/>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81091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57A81-8779-F9F0-9AC9-53F34E77573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338E1475-0EF4-8235-97E4-2246C3F6C605}"/>
              </a:ext>
            </a:extLst>
          </p:cNvPr>
          <p:cNvSpPr>
            <a:spLocks noGrp="1"/>
          </p:cNvSpPr>
          <p:nvPr>
            <p:ph type="dt" sz="half" idx="10"/>
          </p:nvPr>
        </p:nvSpPr>
        <p:spPr/>
        <p:txBody>
          <a:bodyPr/>
          <a:lstStyle/>
          <a:p>
            <a:fld id="{03F7A156-4129-4BDF-AB02-C31149DFFF6C}" type="datetimeFigureOut">
              <a:rPr lang="es-MX" smtClean="0"/>
              <a:t>18/01/2024</a:t>
            </a:fld>
            <a:endParaRPr lang="es-MX"/>
          </a:p>
        </p:txBody>
      </p:sp>
      <p:sp>
        <p:nvSpPr>
          <p:cNvPr id="4" name="Marcador de pie de página 3">
            <a:extLst>
              <a:ext uri="{FF2B5EF4-FFF2-40B4-BE49-F238E27FC236}">
                <a16:creationId xmlns:a16="http://schemas.microsoft.com/office/drawing/2014/main" id="{7C3B8C3F-3476-8719-F9EA-919A2B9C9934}"/>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9E46894-5079-20ED-382A-B8DC16304C80}"/>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232054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8219323-BC82-8FE8-84D3-4E41A8DDEFA2}"/>
              </a:ext>
            </a:extLst>
          </p:cNvPr>
          <p:cNvSpPr>
            <a:spLocks noGrp="1"/>
          </p:cNvSpPr>
          <p:nvPr>
            <p:ph type="dt" sz="half" idx="10"/>
          </p:nvPr>
        </p:nvSpPr>
        <p:spPr/>
        <p:txBody>
          <a:bodyPr/>
          <a:lstStyle/>
          <a:p>
            <a:fld id="{03F7A156-4129-4BDF-AB02-C31149DFFF6C}" type="datetimeFigureOut">
              <a:rPr lang="es-MX" smtClean="0"/>
              <a:t>18/01/2024</a:t>
            </a:fld>
            <a:endParaRPr lang="es-MX"/>
          </a:p>
        </p:txBody>
      </p:sp>
      <p:sp>
        <p:nvSpPr>
          <p:cNvPr id="3" name="Marcador de pie de página 2">
            <a:extLst>
              <a:ext uri="{FF2B5EF4-FFF2-40B4-BE49-F238E27FC236}">
                <a16:creationId xmlns:a16="http://schemas.microsoft.com/office/drawing/2014/main" id="{DE9E5B33-2664-B0C5-6972-F06F79B4BA63}"/>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220FEAA-8420-5876-48ED-C4C0BEBE5E49}"/>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4018181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8248B-D204-191A-F5AD-A7C3D2E53F4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33B5ECF-0EAB-AA4F-FC3C-8922B28A66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3350367-A609-B253-07AE-3B6FE3C4E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E4E77F6-BE91-BAC0-8139-B2D0E0375419}"/>
              </a:ext>
            </a:extLst>
          </p:cNvPr>
          <p:cNvSpPr>
            <a:spLocks noGrp="1"/>
          </p:cNvSpPr>
          <p:nvPr>
            <p:ph type="dt" sz="half" idx="10"/>
          </p:nvPr>
        </p:nvSpPr>
        <p:spPr/>
        <p:txBody>
          <a:bodyPr/>
          <a:lstStyle/>
          <a:p>
            <a:fld id="{03F7A156-4129-4BDF-AB02-C31149DFFF6C}" type="datetimeFigureOut">
              <a:rPr lang="es-MX" smtClean="0"/>
              <a:t>18/01/2024</a:t>
            </a:fld>
            <a:endParaRPr lang="es-MX"/>
          </a:p>
        </p:txBody>
      </p:sp>
      <p:sp>
        <p:nvSpPr>
          <p:cNvPr id="6" name="Marcador de pie de página 5">
            <a:extLst>
              <a:ext uri="{FF2B5EF4-FFF2-40B4-BE49-F238E27FC236}">
                <a16:creationId xmlns:a16="http://schemas.microsoft.com/office/drawing/2014/main" id="{7A4CA985-40B1-ACC9-755C-F1AB9CE90EE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9F68F64-D505-2357-4EEA-EFD38B52E490}"/>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2611756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16843-F1E0-905D-7D51-B636D590A9D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57E7797-780D-8F35-C410-6C2DF80B98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174A3AB-A10F-B822-3B7F-7CCF6BA4E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5FDCBC-1FD9-83B2-3DE5-A87B75FF3A67}"/>
              </a:ext>
            </a:extLst>
          </p:cNvPr>
          <p:cNvSpPr>
            <a:spLocks noGrp="1"/>
          </p:cNvSpPr>
          <p:nvPr>
            <p:ph type="dt" sz="half" idx="10"/>
          </p:nvPr>
        </p:nvSpPr>
        <p:spPr/>
        <p:txBody>
          <a:bodyPr/>
          <a:lstStyle/>
          <a:p>
            <a:fld id="{03F7A156-4129-4BDF-AB02-C31149DFFF6C}" type="datetimeFigureOut">
              <a:rPr lang="es-MX" smtClean="0"/>
              <a:t>18/01/2024</a:t>
            </a:fld>
            <a:endParaRPr lang="es-MX"/>
          </a:p>
        </p:txBody>
      </p:sp>
      <p:sp>
        <p:nvSpPr>
          <p:cNvPr id="6" name="Marcador de pie de página 5">
            <a:extLst>
              <a:ext uri="{FF2B5EF4-FFF2-40B4-BE49-F238E27FC236}">
                <a16:creationId xmlns:a16="http://schemas.microsoft.com/office/drawing/2014/main" id="{CAB589FA-C146-CA1A-F033-1332179C7D8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E62621E-8FC1-A83E-3CEC-207197E6556D}"/>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5116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DA2EBF7-9466-CDE3-425F-F3BED7E20C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242D0B9-B909-0B2A-FB9B-1DC356EDC5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6B7FA39-063D-925D-4AB7-E564E9EA9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F7A156-4129-4BDF-AB02-C31149DFFF6C}" type="datetimeFigureOut">
              <a:rPr lang="es-MX" smtClean="0"/>
              <a:t>18/01/2024</a:t>
            </a:fld>
            <a:endParaRPr lang="es-MX"/>
          </a:p>
        </p:txBody>
      </p:sp>
      <p:sp>
        <p:nvSpPr>
          <p:cNvPr id="5" name="Marcador de pie de página 4">
            <a:extLst>
              <a:ext uri="{FF2B5EF4-FFF2-40B4-BE49-F238E27FC236}">
                <a16:creationId xmlns:a16="http://schemas.microsoft.com/office/drawing/2014/main" id="{F731C937-75E6-5890-C78A-F9707280D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4E0C1C5-5A77-4FBA-0187-D977172C6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E1EBF-895A-4829-A4C9-27A87C946B55}" type="slidenum">
              <a:rPr lang="es-MX" smtClean="0"/>
              <a:t>‹Nº›</a:t>
            </a:fld>
            <a:endParaRPr lang="es-MX"/>
          </a:p>
        </p:txBody>
      </p:sp>
    </p:spTree>
    <p:extLst>
      <p:ext uri="{BB962C8B-B14F-4D97-AF65-F5344CB8AC3E}">
        <p14:creationId xmlns:p14="http://schemas.microsoft.com/office/powerpoint/2010/main" val="437244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docs.github.com/en/get-started/writing-on-github/getting-started-with-writing-and-formatting-on-github/basic-writing-and-formatting-syntax"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google.com/docs/answer/3093340?hl=en" TargetMode="External"/><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hyperlink" Target="https://support.google.com/docs/answer/3093197?hl=en" TargetMode="External"/><Relationship Id="rId5" Type="http://schemas.openxmlformats.org/officeDocument/2006/relationships/hyperlink" Target="https://support.google.com/docs/answer/3093343?hl=en" TargetMode="External"/><Relationship Id="rId4" Type="http://schemas.openxmlformats.org/officeDocument/2006/relationships/hyperlink" Target="https://professor-excel.com/how-to-paste-cell-link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hyperlink" Target="https://docs.google.com/document/d/1l-aMPMNRxZ0zSOQcNGg4jMqQO5FW1coZiV2m7jz6CFw/template/preview" TargetMode="External"/><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hyperlink" Target="https://docs.google.com/document/d/1qn_zOg-0E7pca6bEk6BGIEBNBuIZdiPnwOTKm76Q-jA/template/preview"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hyperlink" Target="https://www.youtube.com/watch?v=iP0Fxg4oqUQ&amp;list=PLqFaTIg4myu-dNobDHQZPrD2wH27PthCG&amp;index=8" TargetMode="External"/><Relationship Id="rId3" Type="http://schemas.openxmlformats.org/officeDocument/2006/relationships/hyperlink" Target="https://www.youtube.com/watch?v=cBbYhhH399c&amp;list=PLqFaTIg4myu-npFrYu6cO7h7AI6bkcOlL&amp;index=8" TargetMode="External"/><Relationship Id="rId7" Type="http://schemas.openxmlformats.org/officeDocument/2006/relationships/hyperlink" Target="https://www.youtube.com/watch?v=0W0Zrc-m5r8&amp;list=PLqFaTIg4myu-dNobDHQZPrD2wH27PthCG&amp;index=2" TargetMode="External"/><Relationship Id="rId2" Type="http://schemas.openxmlformats.org/officeDocument/2006/relationships/hyperlink" Target="https://www.youtube.com/playlist?list=PLqFaTIg4myu-npFrYu6cO7h7AI6bkcOlL" TargetMode="External"/><Relationship Id="rId1" Type="http://schemas.openxmlformats.org/officeDocument/2006/relationships/slideLayout" Target="../slideLayouts/slideLayout2.xml"/><Relationship Id="rId6" Type="http://schemas.openxmlformats.org/officeDocument/2006/relationships/hyperlink" Target="https://www.youtube.com/watch?v=aXUsrKPTBvY&amp;list=PLqFaTIg4myu-dNobDHQZPrD2wH27PthCG&amp;index=6" TargetMode="External"/><Relationship Id="rId5" Type="http://schemas.openxmlformats.org/officeDocument/2006/relationships/hyperlink" Target="https://www.youtube.com/watch?v=X6orAXDIrds&amp;list=PLqFaTIg4myu-dNobDHQZPrD2wH27PthCG&amp;index=5" TargetMode="External"/><Relationship Id="rId4" Type="http://schemas.openxmlformats.org/officeDocument/2006/relationships/hyperlink" Target="https://www.youtube.com/watch?v=xrhPjE7wHas&amp;list=PLqFaTIg4myu-dNobDHQZPrD2wH27PthC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learnsql.com/blog/database-language/" TargetMode="External"/><Relationship Id="rId2" Type="http://schemas.openxmlformats.org/officeDocument/2006/relationships/hyperlink" Target="https://learnsql.com/blog/sql-databas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oftwaretestinghelp.com/sql-vs-mysql-vs-sql-server/" TargetMode="External"/><Relationship Id="rId2" Type="http://schemas.openxmlformats.org/officeDocument/2006/relationships/hyperlink" Target="https://learnsql.com/blog/what-sql-dialect-to-learn/" TargetMode="External"/><Relationship Id="rId1" Type="http://schemas.openxmlformats.org/officeDocument/2006/relationships/slideLayout" Target="../slideLayouts/slideLayout2.xml"/><Relationship Id="rId6" Type="http://schemas.openxmlformats.org/officeDocument/2006/relationships/hyperlink" Target="https://www.sqltutorial.org/what-is-sql/" TargetMode="External"/><Relationship Id="rId5" Type="http://schemas.openxmlformats.org/officeDocument/2006/relationships/hyperlink" Target="https://sqlite.org/windowfunctions.html" TargetMode="External"/><Relationship Id="rId4" Type="http://schemas.openxmlformats.org/officeDocument/2006/relationships/hyperlink" Target="https://www.datacamp.com/community/blog/sql-difference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onsole.cloud.google.com/bigquery?hl=es-419&amp;project=proj1-409300&amp;supportedpurview=project&amp;ws=!1m5!1m4!4m3!1sproj1-409300!2sbaby_names!3sbaby_19" TargetMode="Externa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B9684-E5BF-9A5C-284F-181147F64127}"/>
              </a:ext>
            </a:extLst>
          </p:cNvPr>
          <p:cNvSpPr>
            <a:spLocks noGrp="1"/>
          </p:cNvSpPr>
          <p:nvPr>
            <p:ph type="title"/>
          </p:nvPr>
        </p:nvSpPr>
        <p:spPr>
          <a:xfrm>
            <a:off x="838200" y="1801904"/>
            <a:ext cx="10515600" cy="1325563"/>
          </a:xfrm>
        </p:spPr>
        <p:txBody>
          <a:bodyPr>
            <a:normAutofit/>
          </a:bodyPr>
          <a:lstStyle/>
          <a:p>
            <a:pPr algn="ctr"/>
            <a:r>
              <a:rPr lang="es-MX" b="1" i="0" dirty="0">
                <a:effectLst/>
              </a:rPr>
              <a:t>Proceso de datos sucios a datos limpios</a:t>
            </a:r>
            <a:endParaRPr lang="es-MX" dirty="0"/>
          </a:p>
        </p:txBody>
      </p:sp>
      <p:pic>
        <p:nvPicPr>
          <p:cNvPr id="1026" name="Picture 2" descr="Google Logo - símbolo, significado logotipo, historia, PNG">
            <a:extLst>
              <a:ext uri="{FF2B5EF4-FFF2-40B4-BE49-F238E27FC236}">
                <a16:creationId xmlns:a16="http://schemas.microsoft.com/office/drawing/2014/main" id="{10183E01-27FD-9FFF-A23F-7FAF3469A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953" y="2807073"/>
            <a:ext cx="5145740" cy="2894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909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4AC2D0-DC53-E291-7BDF-2A291D81B608}"/>
              </a:ext>
            </a:extLst>
          </p:cNvPr>
          <p:cNvPicPr>
            <a:picLocks noChangeAspect="1"/>
          </p:cNvPicPr>
          <p:nvPr/>
        </p:nvPicPr>
        <p:blipFill>
          <a:blip r:embed="rId2"/>
          <a:stretch>
            <a:fillRect/>
          </a:stretch>
        </p:blipFill>
        <p:spPr>
          <a:xfrm>
            <a:off x="282108" y="615950"/>
            <a:ext cx="5495925" cy="771525"/>
          </a:xfrm>
          <a:prstGeom prst="rect">
            <a:avLst/>
          </a:prstGeom>
        </p:spPr>
      </p:pic>
      <p:pic>
        <p:nvPicPr>
          <p:cNvPr id="7" name="Imagen 6">
            <a:extLst>
              <a:ext uri="{FF2B5EF4-FFF2-40B4-BE49-F238E27FC236}">
                <a16:creationId xmlns:a16="http://schemas.microsoft.com/office/drawing/2014/main" id="{32F59C8F-7979-E62A-3E57-8366795559CD}"/>
              </a:ext>
            </a:extLst>
          </p:cNvPr>
          <p:cNvPicPr>
            <a:picLocks noChangeAspect="1"/>
          </p:cNvPicPr>
          <p:nvPr/>
        </p:nvPicPr>
        <p:blipFill>
          <a:blip r:embed="rId3"/>
          <a:stretch>
            <a:fillRect/>
          </a:stretch>
        </p:blipFill>
        <p:spPr>
          <a:xfrm>
            <a:off x="6596201" y="388657"/>
            <a:ext cx="1339944" cy="527537"/>
          </a:xfrm>
          <a:prstGeom prst="rect">
            <a:avLst/>
          </a:prstGeom>
        </p:spPr>
      </p:pic>
      <p:pic>
        <p:nvPicPr>
          <p:cNvPr id="9" name="Imagen 8">
            <a:extLst>
              <a:ext uri="{FF2B5EF4-FFF2-40B4-BE49-F238E27FC236}">
                <a16:creationId xmlns:a16="http://schemas.microsoft.com/office/drawing/2014/main" id="{78570F31-E3FE-3358-364D-8FED98E12B84}"/>
              </a:ext>
            </a:extLst>
          </p:cNvPr>
          <p:cNvPicPr>
            <a:picLocks noChangeAspect="1"/>
          </p:cNvPicPr>
          <p:nvPr/>
        </p:nvPicPr>
        <p:blipFill>
          <a:blip r:embed="rId4"/>
          <a:stretch>
            <a:fillRect/>
          </a:stretch>
        </p:blipFill>
        <p:spPr>
          <a:xfrm>
            <a:off x="8222792" y="384548"/>
            <a:ext cx="1097591" cy="531646"/>
          </a:xfrm>
          <a:prstGeom prst="rect">
            <a:avLst/>
          </a:prstGeom>
        </p:spPr>
      </p:pic>
      <p:pic>
        <p:nvPicPr>
          <p:cNvPr id="11" name="Imagen 10">
            <a:extLst>
              <a:ext uri="{FF2B5EF4-FFF2-40B4-BE49-F238E27FC236}">
                <a16:creationId xmlns:a16="http://schemas.microsoft.com/office/drawing/2014/main" id="{5AC80D89-9E8C-A4BC-D8AB-3F1FB49236CF}"/>
              </a:ext>
            </a:extLst>
          </p:cNvPr>
          <p:cNvPicPr>
            <a:picLocks noChangeAspect="1"/>
          </p:cNvPicPr>
          <p:nvPr/>
        </p:nvPicPr>
        <p:blipFill>
          <a:blip r:embed="rId5"/>
          <a:stretch>
            <a:fillRect/>
          </a:stretch>
        </p:blipFill>
        <p:spPr>
          <a:xfrm>
            <a:off x="9851395" y="387070"/>
            <a:ext cx="1622658" cy="614643"/>
          </a:xfrm>
          <a:prstGeom prst="rect">
            <a:avLst/>
          </a:prstGeom>
        </p:spPr>
      </p:pic>
      <p:pic>
        <p:nvPicPr>
          <p:cNvPr id="13" name="Imagen 12">
            <a:extLst>
              <a:ext uri="{FF2B5EF4-FFF2-40B4-BE49-F238E27FC236}">
                <a16:creationId xmlns:a16="http://schemas.microsoft.com/office/drawing/2014/main" id="{750F4019-E982-3C22-F8E7-6011DA02020C}"/>
              </a:ext>
            </a:extLst>
          </p:cNvPr>
          <p:cNvPicPr>
            <a:picLocks noChangeAspect="1"/>
          </p:cNvPicPr>
          <p:nvPr/>
        </p:nvPicPr>
        <p:blipFill>
          <a:blip r:embed="rId6"/>
          <a:stretch>
            <a:fillRect/>
          </a:stretch>
        </p:blipFill>
        <p:spPr>
          <a:xfrm>
            <a:off x="6941997" y="1543912"/>
            <a:ext cx="1879052" cy="527216"/>
          </a:xfrm>
          <a:prstGeom prst="rect">
            <a:avLst/>
          </a:prstGeom>
        </p:spPr>
      </p:pic>
      <p:pic>
        <p:nvPicPr>
          <p:cNvPr id="15" name="Imagen 14">
            <a:extLst>
              <a:ext uri="{FF2B5EF4-FFF2-40B4-BE49-F238E27FC236}">
                <a16:creationId xmlns:a16="http://schemas.microsoft.com/office/drawing/2014/main" id="{0E877C4D-1F34-A243-6C19-352902039F80}"/>
              </a:ext>
            </a:extLst>
          </p:cNvPr>
          <p:cNvPicPr>
            <a:picLocks noChangeAspect="1"/>
          </p:cNvPicPr>
          <p:nvPr/>
        </p:nvPicPr>
        <p:blipFill>
          <a:blip r:embed="rId7"/>
          <a:stretch>
            <a:fillRect/>
          </a:stretch>
        </p:blipFill>
        <p:spPr>
          <a:xfrm>
            <a:off x="9357238" y="1543912"/>
            <a:ext cx="1305486" cy="527216"/>
          </a:xfrm>
          <a:prstGeom prst="rect">
            <a:avLst/>
          </a:prstGeom>
        </p:spPr>
      </p:pic>
      <p:pic>
        <p:nvPicPr>
          <p:cNvPr id="3" name="Imagen 2">
            <a:extLst>
              <a:ext uri="{FF2B5EF4-FFF2-40B4-BE49-F238E27FC236}">
                <a16:creationId xmlns:a16="http://schemas.microsoft.com/office/drawing/2014/main" id="{26CE23C9-DFDB-6631-231C-6C38590EA379}"/>
              </a:ext>
            </a:extLst>
          </p:cNvPr>
          <p:cNvPicPr>
            <a:picLocks noChangeAspect="1"/>
          </p:cNvPicPr>
          <p:nvPr/>
        </p:nvPicPr>
        <p:blipFill>
          <a:blip r:embed="rId8"/>
          <a:stretch>
            <a:fillRect/>
          </a:stretch>
        </p:blipFill>
        <p:spPr>
          <a:xfrm>
            <a:off x="681176" y="2485745"/>
            <a:ext cx="4966589" cy="1335621"/>
          </a:xfrm>
          <a:prstGeom prst="rect">
            <a:avLst/>
          </a:prstGeom>
        </p:spPr>
      </p:pic>
      <p:pic>
        <p:nvPicPr>
          <p:cNvPr id="6" name="Imagen 5">
            <a:extLst>
              <a:ext uri="{FF2B5EF4-FFF2-40B4-BE49-F238E27FC236}">
                <a16:creationId xmlns:a16="http://schemas.microsoft.com/office/drawing/2014/main" id="{F2067355-7A34-264E-6CB6-EDD17E47598D}"/>
              </a:ext>
            </a:extLst>
          </p:cNvPr>
          <p:cNvPicPr>
            <a:picLocks noChangeAspect="1"/>
          </p:cNvPicPr>
          <p:nvPr/>
        </p:nvPicPr>
        <p:blipFill>
          <a:blip r:embed="rId9"/>
          <a:stretch>
            <a:fillRect/>
          </a:stretch>
        </p:blipFill>
        <p:spPr>
          <a:xfrm>
            <a:off x="681176" y="4170187"/>
            <a:ext cx="4238625" cy="1076325"/>
          </a:xfrm>
          <a:prstGeom prst="rect">
            <a:avLst/>
          </a:prstGeom>
        </p:spPr>
      </p:pic>
      <p:pic>
        <p:nvPicPr>
          <p:cNvPr id="10" name="Imagen 9">
            <a:extLst>
              <a:ext uri="{FF2B5EF4-FFF2-40B4-BE49-F238E27FC236}">
                <a16:creationId xmlns:a16="http://schemas.microsoft.com/office/drawing/2014/main" id="{25C7A963-96A7-14D8-2D8C-9C9EC190699B}"/>
              </a:ext>
            </a:extLst>
          </p:cNvPr>
          <p:cNvPicPr>
            <a:picLocks noChangeAspect="1"/>
          </p:cNvPicPr>
          <p:nvPr/>
        </p:nvPicPr>
        <p:blipFill>
          <a:blip r:embed="rId10"/>
          <a:stretch>
            <a:fillRect/>
          </a:stretch>
        </p:blipFill>
        <p:spPr>
          <a:xfrm>
            <a:off x="6544237" y="2867025"/>
            <a:ext cx="5210175" cy="1123950"/>
          </a:xfrm>
          <a:prstGeom prst="rect">
            <a:avLst/>
          </a:prstGeom>
        </p:spPr>
      </p:pic>
      <p:pic>
        <p:nvPicPr>
          <p:cNvPr id="14" name="Imagen 13">
            <a:extLst>
              <a:ext uri="{FF2B5EF4-FFF2-40B4-BE49-F238E27FC236}">
                <a16:creationId xmlns:a16="http://schemas.microsoft.com/office/drawing/2014/main" id="{BE8DB672-FD66-1612-5DC8-E5DE4900F9C8}"/>
              </a:ext>
            </a:extLst>
          </p:cNvPr>
          <p:cNvPicPr>
            <a:picLocks noChangeAspect="1"/>
          </p:cNvPicPr>
          <p:nvPr/>
        </p:nvPicPr>
        <p:blipFill>
          <a:blip r:embed="rId11"/>
          <a:stretch>
            <a:fillRect/>
          </a:stretch>
        </p:blipFill>
        <p:spPr>
          <a:xfrm>
            <a:off x="6941997" y="4481680"/>
            <a:ext cx="1984242" cy="1722172"/>
          </a:xfrm>
          <a:prstGeom prst="rect">
            <a:avLst/>
          </a:prstGeom>
        </p:spPr>
      </p:pic>
    </p:spTree>
    <p:extLst>
      <p:ext uri="{BB962C8B-B14F-4D97-AF65-F5344CB8AC3E}">
        <p14:creationId xmlns:p14="http://schemas.microsoft.com/office/powerpoint/2010/main" val="230943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4A7C03C-5956-3098-B1FA-10EA2A6450B4}"/>
              </a:ext>
            </a:extLst>
          </p:cNvPr>
          <p:cNvPicPr>
            <a:picLocks noChangeAspect="1"/>
          </p:cNvPicPr>
          <p:nvPr/>
        </p:nvPicPr>
        <p:blipFill>
          <a:blip r:embed="rId2"/>
          <a:stretch>
            <a:fillRect/>
          </a:stretch>
        </p:blipFill>
        <p:spPr>
          <a:xfrm>
            <a:off x="591671" y="282388"/>
            <a:ext cx="4840941" cy="1225953"/>
          </a:xfrm>
          <a:prstGeom prst="rect">
            <a:avLst/>
          </a:prstGeom>
        </p:spPr>
      </p:pic>
      <p:pic>
        <p:nvPicPr>
          <p:cNvPr id="5" name="Imagen 4">
            <a:extLst>
              <a:ext uri="{FF2B5EF4-FFF2-40B4-BE49-F238E27FC236}">
                <a16:creationId xmlns:a16="http://schemas.microsoft.com/office/drawing/2014/main" id="{527C30A3-B357-32B8-7AAE-F789AB1C8863}"/>
              </a:ext>
            </a:extLst>
          </p:cNvPr>
          <p:cNvPicPr>
            <a:picLocks noChangeAspect="1"/>
          </p:cNvPicPr>
          <p:nvPr/>
        </p:nvPicPr>
        <p:blipFill>
          <a:blip r:embed="rId3"/>
          <a:stretch>
            <a:fillRect/>
          </a:stretch>
        </p:blipFill>
        <p:spPr>
          <a:xfrm>
            <a:off x="6096000" y="531124"/>
            <a:ext cx="4958603" cy="981566"/>
          </a:xfrm>
          <a:prstGeom prst="rect">
            <a:avLst/>
          </a:prstGeom>
        </p:spPr>
      </p:pic>
      <p:pic>
        <p:nvPicPr>
          <p:cNvPr id="7" name="Imagen 6">
            <a:extLst>
              <a:ext uri="{FF2B5EF4-FFF2-40B4-BE49-F238E27FC236}">
                <a16:creationId xmlns:a16="http://schemas.microsoft.com/office/drawing/2014/main" id="{4F790195-A3F8-9AA3-8832-27AA959FB9E1}"/>
              </a:ext>
            </a:extLst>
          </p:cNvPr>
          <p:cNvPicPr>
            <a:picLocks noChangeAspect="1"/>
          </p:cNvPicPr>
          <p:nvPr/>
        </p:nvPicPr>
        <p:blipFill>
          <a:blip r:embed="rId4"/>
          <a:stretch>
            <a:fillRect/>
          </a:stretch>
        </p:blipFill>
        <p:spPr>
          <a:xfrm>
            <a:off x="1169881" y="1964391"/>
            <a:ext cx="9271720" cy="4483508"/>
          </a:xfrm>
          <a:prstGeom prst="rect">
            <a:avLst/>
          </a:prstGeom>
        </p:spPr>
      </p:pic>
    </p:spTree>
    <p:extLst>
      <p:ext uri="{BB962C8B-B14F-4D97-AF65-F5344CB8AC3E}">
        <p14:creationId xmlns:p14="http://schemas.microsoft.com/office/powerpoint/2010/main" val="793907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19E1E3-AAEB-8973-FBFD-49D8A008F32E}"/>
              </a:ext>
            </a:extLst>
          </p:cNvPr>
          <p:cNvPicPr>
            <a:picLocks noChangeAspect="1"/>
          </p:cNvPicPr>
          <p:nvPr/>
        </p:nvPicPr>
        <p:blipFill>
          <a:blip r:embed="rId2"/>
          <a:stretch>
            <a:fillRect/>
          </a:stretch>
        </p:blipFill>
        <p:spPr>
          <a:xfrm>
            <a:off x="1325916" y="151077"/>
            <a:ext cx="9540165" cy="2535852"/>
          </a:xfrm>
          <a:prstGeom prst="rect">
            <a:avLst/>
          </a:prstGeom>
        </p:spPr>
      </p:pic>
      <p:pic>
        <p:nvPicPr>
          <p:cNvPr id="7" name="Imagen 6">
            <a:extLst>
              <a:ext uri="{FF2B5EF4-FFF2-40B4-BE49-F238E27FC236}">
                <a16:creationId xmlns:a16="http://schemas.microsoft.com/office/drawing/2014/main" id="{F18757D7-0258-12EC-E509-AA8499892E70}"/>
              </a:ext>
            </a:extLst>
          </p:cNvPr>
          <p:cNvPicPr>
            <a:picLocks noChangeAspect="1"/>
          </p:cNvPicPr>
          <p:nvPr/>
        </p:nvPicPr>
        <p:blipFill>
          <a:blip r:embed="rId3"/>
          <a:stretch>
            <a:fillRect/>
          </a:stretch>
        </p:blipFill>
        <p:spPr>
          <a:xfrm>
            <a:off x="1311391" y="2926079"/>
            <a:ext cx="9569217" cy="3780844"/>
          </a:xfrm>
          <a:prstGeom prst="rect">
            <a:avLst/>
          </a:prstGeom>
        </p:spPr>
      </p:pic>
    </p:spTree>
    <p:extLst>
      <p:ext uri="{BB962C8B-B14F-4D97-AF65-F5344CB8AC3E}">
        <p14:creationId xmlns:p14="http://schemas.microsoft.com/office/powerpoint/2010/main" val="2980311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F5D8DDF-2B5B-ACF1-71F9-E65BED3F5734}"/>
              </a:ext>
            </a:extLst>
          </p:cNvPr>
          <p:cNvSpPr>
            <a:spLocks noGrp="1"/>
          </p:cNvSpPr>
          <p:nvPr>
            <p:ph idx="1"/>
          </p:nvPr>
        </p:nvSpPr>
        <p:spPr>
          <a:xfrm>
            <a:off x="838200" y="753035"/>
            <a:ext cx="10515600" cy="5423928"/>
          </a:xfrm>
        </p:spPr>
        <p:txBody>
          <a:bodyPr>
            <a:normAutofit/>
          </a:bodyPr>
          <a:lstStyle/>
          <a:p>
            <a:pPr marL="0" indent="0" algn="l">
              <a:buNone/>
            </a:pPr>
            <a:r>
              <a:rPr lang="es-MX" b="0" i="0" dirty="0">
                <a:solidFill>
                  <a:srgbClr val="1F1F1F"/>
                </a:solidFill>
                <a:effectLst/>
                <a:latin typeface="Source Sans Pro" panose="020B0503030403020204" pitchFamily="34" charset="0"/>
              </a:rPr>
              <a:t>Hasta ahora, has conocido muchas herramientas diferentes disponibles en SQL. A modo de repaso, has aprendido a realizar tareas como:</a:t>
            </a:r>
          </a:p>
          <a:p>
            <a:pPr marL="0" indent="0" algn="l">
              <a:buNone/>
            </a:pPr>
            <a:endParaRPr lang="es-MX" b="0" i="0" dirty="0">
              <a:solidFill>
                <a:srgbClr val="1F1F1F"/>
              </a:solidFill>
              <a:effectLst/>
              <a:latin typeface="Source Sans Pro" panose="020B0503030403020204" pitchFamily="34" charset="0"/>
            </a:endParaRPr>
          </a:p>
          <a:p>
            <a:pPr algn="l"/>
            <a:r>
              <a:rPr lang="es-MX" b="0" i="0" dirty="0">
                <a:solidFill>
                  <a:srgbClr val="1F1F1F"/>
                </a:solidFill>
                <a:effectLst/>
                <a:latin typeface="Source Sans Pro" panose="020B0503030403020204" pitchFamily="34" charset="0"/>
              </a:rPr>
              <a:t>Obtener datos de una tabla usando instrucciones </a:t>
            </a:r>
            <a:r>
              <a:rPr lang="es-MX" b="1" i="0" dirty="0">
                <a:solidFill>
                  <a:srgbClr val="1F1F1F"/>
                </a:solidFill>
                <a:effectLst/>
                <a:latin typeface="unset"/>
              </a:rPr>
              <a:t>SELECT</a:t>
            </a:r>
            <a:r>
              <a:rPr lang="es-MX" b="0" i="0" dirty="0">
                <a:solidFill>
                  <a:srgbClr val="1F1F1F"/>
                </a:solidFill>
                <a:effectLst/>
                <a:latin typeface="Source Sans Pro" panose="020B0503030403020204" pitchFamily="34" charset="0"/>
              </a:rPr>
              <a:t>.</a:t>
            </a:r>
          </a:p>
          <a:p>
            <a:pPr algn="l"/>
            <a:r>
              <a:rPr lang="es-MX" b="0" i="0" dirty="0" err="1">
                <a:solidFill>
                  <a:srgbClr val="1F1F1F"/>
                </a:solidFill>
                <a:effectLst/>
                <a:latin typeface="Source Sans Pro" panose="020B0503030403020204" pitchFamily="34" charset="0"/>
              </a:rPr>
              <a:t>Desduplicar</a:t>
            </a:r>
            <a:r>
              <a:rPr lang="es-MX" b="0" i="0" dirty="0">
                <a:solidFill>
                  <a:srgbClr val="1F1F1F"/>
                </a:solidFill>
                <a:effectLst/>
                <a:latin typeface="Source Sans Pro" panose="020B0503030403020204" pitchFamily="34" charset="0"/>
              </a:rPr>
              <a:t> datos usando comandos como </a:t>
            </a:r>
            <a:r>
              <a:rPr lang="es-MX" b="1" i="0" dirty="0">
                <a:solidFill>
                  <a:srgbClr val="1F1F1F"/>
                </a:solidFill>
                <a:effectLst/>
                <a:latin typeface="unset"/>
              </a:rPr>
              <a:t>DISTINCT </a:t>
            </a:r>
            <a:r>
              <a:rPr lang="es-MX" b="0" i="0" dirty="0">
                <a:solidFill>
                  <a:srgbClr val="1F1F1F"/>
                </a:solidFill>
                <a:effectLst/>
                <a:latin typeface="Source Sans Pro" panose="020B0503030403020204" pitchFamily="34" charset="0"/>
              </a:rPr>
              <a:t>y</a:t>
            </a:r>
            <a:r>
              <a:rPr lang="es-MX" b="1" i="0" dirty="0">
                <a:solidFill>
                  <a:srgbClr val="1F1F1F"/>
                </a:solidFill>
                <a:effectLst/>
                <a:latin typeface="unset"/>
              </a:rPr>
              <a:t> COUNT + WHERE</a:t>
            </a:r>
            <a:r>
              <a:rPr lang="es-MX" b="0" i="0" dirty="0">
                <a:solidFill>
                  <a:srgbClr val="1F1F1F"/>
                </a:solidFill>
                <a:effectLst/>
                <a:latin typeface="Source Sans Pro" panose="020B0503030403020204" pitchFamily="34" charset="0"/>
              </a:rPr>
              <a:t>.</a:t>
            </a:r>
          </a:p>
          <a:p>
            <a:pPr algn="l"/>
            <a:r>
              <a:rPr lang="es-MX" b="0" i="0" dirty="0">
                <a:solidFill>
                  <a:srgbClr val="1F1F1F"/>
                </a:solidFill>
                <a:effectLst/>
                <a:latin typeface="Source Sans Pro" panose="020B0503030403020204" pitchFamily="34" charset="0"/>
              </a:rPr>
              <a:t>Manipular datos de cadenas con </a:t>
            </a:r>
            <a:r>
              <a:rPr lang="es-MX" b="1" i="0" dirty="0">
                <a:solidFill>
                  <a:srgbClr val="1F1F1F"/>
                </a:solidFill>
                <a:effectLst/>
                <a:latin typeface="unset"/>
              </a:rPr>
              <a:t>TRIM(), SUBSTR</a:t>
            </a:r>
            <a:r>
              <a:rPr lang="es-MX" b="0" i="0" dirty="0">
                <a:solidFill>
                  <a:srgbClr val="1F1F1F"/>
                </a:solidFill>
                <a:effectLst/>
                <a:latin typeface="Source Sans Pro" panose="020B0503030403020204" pitchFamily="34" charset="0"/>
              </a:rPr>
              <a:t> y </a:t>
            </a:r>
            <a:r>
              <a:rPr lang="es-MX" b="1" i="0" dirty="0">
                <a:solidFill>
                  <a:srgbClr val="1F1F1F"/>
                </a:solidFill>
                <a:effectLst/>
                <a:latin typeface="unset"/>
              </a:rPr>
              <a:t>LENGTH</a:t>
            </a:r>
            <a:r>
              <a:rPr lang="es-MX" b="0" i="0" dirty="0">
                <a:solidFill>
                  <a:srgbClr val="1F1F1F"/>
                </a:solidFill>
                <a:effectLst/>
                <a:latin typeface="Source Sans Pro" panose="020B0503030403020204" pitchFamily="34" charset="0"/>
              </a:rPr>
              <a:t>.</a:t>
            </a:r>
          </a:p>
          <a:p>
            <a:pPr algn="l"/>
            <a:r>
              <a:rPr lang="es-MX" b="0" i="0" dirty="0">
                <a:solidFill>
                  <a:srgbClr val="1F1F1F"/>
                </a:solidFill>
                <a:effectLst/>
                <a:latin typeface="Source Sans Pro" panose="020B0503030403020204" pitchFamily="34" charset="0"/>
              </a:rPr>
              <a:t>Crear/eliminar tablas con </a:t>
            </a:r>
            <a:r>
              <a:rPr lang="es-MX" b="1" i="0" dirty="0">
                <a:solidFill>
                  <a:srgbClr val="1F1F1F"/>
                </a:solidFill>
                <a:effectLst/>
                <a:latin typeface="unset"/>
              </a:rPr>
              <a:t>CREATE TABLE</a:t>
            </a:r>
            <a:r>
              <a:rPr lang="es-MX" b="0" i="0" dirty="0">
                <a:solidFill>
                  <a:srgbClr val="1F1F1F"/>
                </a:solidFill>
                <a:effectLst/>
                <a:latin typeface="Source Sans Pro" panose="020B0503030403020204" pitchFamily="34" charset="0"/>
              </a:rPr>
              <a:t> y </a:t>
            </a:r>
            <a:r>
              <a:rPr lang="es-MX" b="1" i="0" dirty="0">
                <a:solidFill>
                  <a:srgbClr val="1F1F1F"/>
                </a:solidFill>
                <a:effectLst/>
                <a:latin typeface="unset"/>
              </a:rPr>
              <a:t>DROP TABLE</a:t>
            </a:r>
            <a:r>
              <a:rPr lang="es-MX" b="0" i="0" dirty="0">
                <a:solidFill>
                  <a:srgbClr val="1F1F1F"/>
                </a:solidFill>
                <a:effectLst/>
                <a:latin typeface="Source Sans Pro" panose="020B0503030403020204" pitchFamily="34" charset="0"/>
              </a:rPr>
              <a:t>.</a:t>
            </a:r>
          </a:p>
          <a:p>
            <a:pPr algn="l"/>
            <a:r>
              <a:rPr lang="es-MX" b="0" i="0" dirty="0">
                <a:solidFill>
                  <a:srgbClr val="1F1F1F"/>
                </a:solidFill>
                <a:effectLst/>
                <a:latin typeface="Source Sans Pro" panose="020B0503030403020204" pitchFamily="34" charset="0"/>
              </a:rPr>
              <a:t>Cambiar los tipos de datos con </a:t>
            </a:r>
            <a:r>
              <a:rPr lang="es-MX" b="1" i="0" dirty="0">
                <a:solidFill>
                  <a:srgbClr val="1F1F1F"/>
                </a:solidFill>
                <a:effectLst/>
                <a:latin typeface="unset"/>
              </a:rPr>
              <a:t>CAST</a:t>
            </a:r>
            <a:r>
              <a:rPr lang="es-MX" b="0" i="0" dirty="0">
                <a:solidFill>
                  <a:srgbClr val="1F1F1F"/>
                </a:solidFill>
                <a:effectLst/>
                <a:latin typeface="Source Sans Pro" panose="020B0503030403020204" pitchFamily="34" charset="0"/>
              </a:rPr>
              <a:t>.</a:t>
            </a:r>
          </a:p>
          <a:p>
            <a:endParaRPr lang="es-MX" dirty="0"/>
          </a:p>
        </p:txBody>
      </p:sp>
    </p:spTree>
    <p:extLst>
      <p:ext uri="{BB962C8B-B14F-4D97-AF65-F5344CB8AC3E}">
        <p14:creationId xmlns:p14="http://schemas.microsoft.com/office/powerpoint/2010/main" val="386918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351DB79-C6F6-69A6-11EB-77BA465DB6BB}"/>
              </a:ext>
            </a:extLst>
          </p:cNvPr>
          <p:cNvSpPr>
            <a:spLocks noGrp="1"/>
          </p:cNvSpPr>
          <p:nvPr>
            <p:ph idx="1"/>
          </p:nvPr>
        </p:nvSpPr>
        <p:spPr>
          <a:xfrm>
            <a:off x="1161757" y="2725958"/>
            <a:ext cx="6702083" cy="1603375"/>
          </a:xfrm>
        </p:spPr>
        <p:txBody>
          <a:bodyPr>
            <a:normAutofit/>
          </a:bodyPr>
          <a:lstStyle/>
          <a:p>
            <a:r>
              <a:rPr lang="es-MX" sz="8000" dirty="0">
                <a:solidFill>
                  <a:srgbClr val="FF0000"/>
                </a:solidFill>
              </a:rPr>
              <a:t>SEMANA 4</a:t>
            </a:r>
          </a:p>
        </p:txBody>
      </p:sp>
    </p:spTree>
    <p:extLst>
      <p:ext uri="{BB962C8B-B14F-4D97-AF65-F5344CB8AC3E}">
        <p14:creationId xmlns:p14="http://schemas.microsoft.com/office/powerpoint/2010/main" val="2649219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EFC1F52-D3F9-E004-F3EB-C81F26763E43}"/>
              </a:ext>
            </a:extLst>
          </p:cNvPr>
          <p:cNvPicPr>
            <a:picLocks noChangeAspect="1"/>
          </p:cNvPicPr>
          <p:nvPr/>
        </p:nvPicPr>
        <p:blipFill>
          <a:blip r:embed="rId2"/>
          <a:stretch>
            <a:fillRect/>
          </a:stretch>
        </p:blipFill>
        <p:spPr>
          <a:xfrm>
            <a:off x="503722" y="419523"/>
            <a:ext cx="5155417" cy="1662496"/>
          </a:xfrm>
          <a:prstGeom prst="rect">
            <a:avLst/>
          </a:prstGeom>
        </p:spPr>
      </p:pic>
      <p:pic>
        <p:nvPicPr>
          <p:cNvPr id="7" name="Imagen 6">
            <a:extLst>
              <a:ext uri="{FF2B5EF4-FFF2-40B4-BE49-F238E27FC236}">
                <a16:creationId xmlns:a16="http://schemas.microsoft.com/office/drawing/2014/main" id="{B7280A30-8B4F-5EBC-DE27-8A661156F516}"/>
              </a:ext>
            </a:extLst>
          </p:cNvPr>
          <p:cNvPicPr>
            <a:picLocks noChangeAspect="1"/>
          </p:cNvPicPr>
          <p:nvPr/>
        </p:nvPicPr>
        <p:blipFill>
          <a:blip r:embed="rId3"/>
          <a:stretch>
            <a:fillRect/>
          </a:stretch>
        </p:blipFill>
        <p:spPr>
          <a:xfrm>
            <a:off x="6332073" y="529590"/>
            <a:ext cx="4865810" cy="1165275"/>
          </a:xfrm>
          <a:prstGeom prst="rect">
            <a:avLst/>
          </a:prstGeom>
        </p:spPr>
      </p:pic>
      <p:pic>
        <p:nvPicPr>
          <p:cNvPr id="11" name="Imagen 10">
            <a:extLst>
              <a:ext uri="{FF2B5EF4-FFF2-40B4-BE49-F238E27FC236}">
                <a16:creationId xmlns:a16="http://schemas.microsoft.com/office/drawing/2014/main" id="{B1EBFE2C-6071-E01C-C62F-B8F3B5E9C7A8}"/>
              </a:ext>
            </a:extLst>
          </p:cNvPr>
          <p:cNvPicPr>
            <a:picLocks noChangeAspect="1"/>
          </p:cNvPicPr>
          <p:nvPr/>
        </p:nvPicPr>
        <p:blipFill>
          <a:blip r:embed="rId4"/>
          <a:stretch>
            <a:fillRect/>
          </a:stretch>
        </p:blipFill>
        <p:spPr>
          <a:xfrm>
            <a:off x="331323" y="2580542"/>
            <a:ext cx="6000750" cy="2400300"/>
          </a:xfrm>
          <a:prstGeom prst="rect">
            <a:avLst/>
          </a:prstGeom>
        </p:spPr>
      </p:pic>
      <p:pic>
        <p:nvPicPr>
          <p:cNvPr id="13" name="Imagen 12">
            <a:extLst>
              <a:ext uri="{FF2B5EF4-FFF2-40B4-BE49-F238E27FC236}">
                <a16:creationId xmlns:a16="http://schemas.microsoft.com/office/drawing/2014/main" id="{3F1394A1-6C02-8011-AF2E-2227AD284986}"/>
              </a:ext>
            </a:extLst>
          </p:cNvPr>
          <p:cNvPicPr>
            <a:picLocks noChangeAspect="1"/>
          </p:cNvPicPr>
          <p:nvPr/>
        </p:nvPicPr>
        <p:blipFill>
          <a:blip r:embed="rId5"/>
          <a:stretch>
            <a:fillRect/>
          </a:stretch>
        </p:blipFill>
        <p:spPr>
          <a:xfrm>
            <a:off x="6907603" y="2580542"/>
            <a:ext cx="3714750" cy="333375"/>
          </a:xfrm>
          <a:prstGeom prst="rect">
            <a:avLst/>
          </a:prstGeom>
        </p:spPr>
      </p:pic>
      <p:pic>
        <p:nvPicPr>
          <p:cNvPr id="15" name="Imagen 14">
            <a:extLst>
              <a:ext uri="{FF2B5EF4-FFF2-40B4-BE49-F238E27FC236}">
                <a16:creationId xmlns:a16="http://schemas.microsoft.com/office/drawing/2014/main" id="{365AD84B-7300-A655-363E-E519F7381C56}"/>
              </a:ext>
            </a:extLst>
          </p:cNvPr>
          <p:cNvPicPr>
            <a:picLocks noChangeAspect="1"/>
          </p:cNvPicPr>
          <p:nvPr/>
        </p:nvPicPr>
        <p:blipFill>
          <a:blip r:embed="rId6"/>
          <a:stretch>
            <a:fillRect/>
          </a:stretch>
        </p:blipFill>
        <p:spPr>
          <a:xfrm>
            <a:off x="7708992" y="3429000"/>
            <a:ext cx="2913361" cy="874008"/>
          </a:xfrm>
          <a:prstGeom prst="rect">
            <a:avLst/>
          </a:prstGeom>
        </p:spPr>
      </p:pic>
      <p:pic>
        <p:nvPicPr>
          <p:cNvPr id="17" name="Imagen 16">
            <a:extLst>
              <a:ext uri="{FF2B5EF4-FFF2-40B4-BE49-F238E27FC236}">
                <a16:creationId xmlns:a16="http://schemas.microsoft.com/office/drawing/2014/main" id="{E969BD3D-928C-6E55-DD52-98FCCC3F9348}"/>
              </a:ext>
            </a:extLst>
          </p:cNvPr>
          <p:cNvPicPr>
            <a:picLocks noChangeAspect="1"/>
          </p:cNvPicPr>
          <p:nvPr/>
        </p:nvPicPr>
        <p:blipFill>
          <a:blip r:embed="rId7"/>
          <a:stretch>
            <a:fillRect/>
          </a:stretch>
        </p:blipFill>
        <p:spPr>
          <a:xfrm>
            <a:off x="7269920" y="4803791"/>
            <a:ext cx="3886126" cy="979329"/>
          </a:xfrm>
          <a:prstGeom prst="rect">
            <a:avLst/>
          </a:prstGeom>
        </p:spPr>
      </p:pic>
    </p:spTree>
    <p:extLst>
      <p:ext uri="{BB962C8B-B14F-4D97-AF65-F5344CB8AC3E}">
        <p14:creationId xmlns:p14="http://schemas.microsoft.com/office/powerpoint/2010/main" val="1997327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F974093-2DD8-8AB3-A470-FCF48DDB7A74}"/>
              </a:ext>
            </a:extLst>
          </p:cNvPr>
          <p:cNvPicPr>
            <a:picLocks noChangeAspect="1"/>
          </p:cNvPicPr>
          <p:nvPr/>
        </p:nvPicPr>
        <p:blipFill>
          <a:blip r:embed="rId2"/>
          <a:stretch>
            <a:fillRect/>
          </a:stretch>
        </p:blipFill>
        <p:spPr>
          <a:xfrm>
            <a:off x="362756" y="252999"/>
            <a:ext cx="4399616" cy="1322584"/>
          </a:xfrm>
          <a:prstGeom prst="rect">
            <a:avLst/>
          </a:prstGeom>
        </p:spPr>
      </p:pic>
      <p:pic>
        <p:nvPicPr>
          <p:cNvPr id="7" name="Imagen 6">
            <a:extLst>
              <a:ext uri="{FF2B5EF4-FFF2-40B4-BE49-F238E27FC236}">
                <a16:creationId xmlns:a16="http://schemas.microsoft.com/office/drawing/2014/main" id="{3AD5C255-6512-944A-906D-E8A32245AB52}"/>
              </a:ext>
            </a:extLst>
          </p:cNvPr>
          <p:cNvPicPr>
            <a:picLocks noChangeAspect="1"/>
          </p:cNvPicPr>
          <p:nvPr/>
        </p:nvPicPr>
        <p:blipFill>
          <a:blip r:embed="rId3"/>
          <a:stretch>
            <a:fillRect/>
          </a:stretch>
        </p:blipFill>
        <p:spPr>
          <a:xfrm>
            <a:off x="5317294" y="252999"/>
            <a:ext cx="5524500" cy="1752600"/>
          </a:xfrm>
          <a:prstGeom prst="rect">
            <a:avLst/>
          </a:prstGeom>
        </p:spPr>
      </p:pic>
      <p:pic>
        <p:nvPicPr>
          <p:cNvPr id="9" name="Imagen 8">
            <a:extLst>
              <a:ext uri="{FF2B5EF4-FFF2-40B4-BE49-F238E27FC236}">
                <a16:creationId xmlns:a16="http://schemas.microsoft.com/office/drawing/2014/main" id="{A9933E18-5F52-EDA0-DD83-44B7B2C287B2}"/>
              </a:ext>
            </a:extLst>
          </p:cNvPr>
          <p:cNvPicPr>
            <a:picLocks noChangeAspect="1"/>
          </p:cNvPicPr>
          <p:nvPr/>
        </p:nvPicPr>
        <p:blipFill>
          <a:blip r:embed="rId4"/>
          <a:stretch>
            <a:fillRect/>
          </a:stretch>
        </p:blipFill>
        <p:spPr>
          <a:xfrm>
            <a:off x="544831" y="2005599"/>
            <a:ext cx="5324248" cy="1322584"/>
          </a:xfrm>
          <a:prstGeom prst="rect">
            <a:avLst/>
          </a:prstGeom>
        </p:spPr>
      </p:pic>
      <p:pic>
        <p:nvPicPr>
          <p:cNvPr id="11" name="Imagen 10">
            <a:extLst>
              <a:ext uri="{FF2B5EF4-FFF2-40B4-BE49-F238E27FC236}">
                <a16:creationId xmlns:a16="http://schemas.microsoft.com/office/drawing/2014/main" id="{E5C74F72-E7BF-7418-890C-64FC53A096DD}"/>
              </a:ext>
            </a:extLst>
          </p:cNvPr>
          <p:cNvPicPr>
            <a:picLocks noChangeAspect="1"/>
          </p:cNvPicPr>
          <p:nvPr/>
        </p:nvPicPr>
        <p:blipFill>
          <a:blip r:embed="rId5"/>
          <a:stretch>
            <a:fillRect/>
          </a:stretch>
        </p:blipFill>
        <p:spPr>
          <a:xfrm>
            <a:off x="362756" y="4313947"/>
            <a:ext cx="5924550" cy="2000250"/>
          </a:xfrm>
          <a:prstGeom prst="rect">
            <a:avLst/>
          </a:prstGeom>
        </p:spPr>
      </p:pic>
      <p:pic>
        <p:nvPicPr>
          <p:cNvPr id="13" name="Imagen 12">
            <a:extLst>
              <a:ext uri="{FF2B5EF4-FFF2-40B4-BE49-F238E27FC236}">
                <a16:creationId xmlns:a16="http://schemas.microsoft.com/office/drawing/2014/main" id="{3368258A-C8E9-D9C6-3814-375527AB2A5F}"/>
              </a:ext>
            </a:extLst>
          </p:cNvPr>
          <p:cNvPicPr>
            <a:picLocks noChangeAspect="1"/>
          </p:cNvPicPr>
          <p:nvPr/>
        </p:nvPicPr>
        <p:blipFill>
          <a:blip r:embed="rId6"/>
          <a:stretch>
            <a:fillRect/>
          </a:stretch>
        </p:blipFill>
        <p:spPr>
          <a:xfrm>
            <a:off x="6287306" y="3672695"/>
            <a:ext cx="5347431" cy="2641502"/>
          </a:xfrm>
          <a:prstGeom prst="rect">
            <a:avLst/>
          </a:prstGeom>
        </p:spPr>
      </p:pic>
    </p:spTree>
    <p:extLst>
      <p:ext uri="{BB962C8B-B14F-4D97-AF65-F5344CB8AC3E}">
        <p14:creationId xmlns:p14="http://schemas.microsoft.com/office/powerpoint/2010/main" val="3373524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F2B5459-0010-30CD-83DB-D00BDE398BE6}"/>
              </a:ext>
            </a:extLst>
          </p:cNvPr>
          <p:cNvSpPr>
            <a:spLocks noGrp="1"/>
          </p:cNvSpPr>
          <p:nvPr>
            <p:ph idx="1"/>
          </p:nvPr>
        </p:nvSpPr>
        <p:spPr>
          <a:xfrm>
            <a:off x="616323" y="497541"/>
            <a:ext cx="10959353" cy="6091518"/>
          </a:xfrm>
        </p:spPr>
        <p:txBody>
          <a:bodyPr>
            <a:normAutofit fontScale="62500" lnSpcReduction="20000"/>
          </a:bodyPr>
          <a:lstStyle/>
          <a:p>
            <a:pPr marL="0" indent="0" algn="l">
              <a:buNone/>
            </a:pPr>
            <a:r>
              <a:rPr lang="es-MX" b="1" i="0" dirty="0">
                <a:solidFill>
                  <a:srgbClr val="1F1F1F"/>
                </a:solidFill>
                <a:effectLst/>
                <a:latin typeface="var(--cds-font-family-source-sans-pro)"/>
              </a:rPr>
              <a:t>Corregir los problemas más comunes</a:t>
            </a:r>
          </a:p>
          <a:p>
            <a:pPr marL="0" indent="0" algn="l">
              <a:buNone/>
            </a:pPr>
            <a:r>
              <a:rPr lang="es-MX" b="0" i="0" dirty="0">
                <a:solidFill>
                  <a:srgbClr val="1F1F1F"/>
                </a:solidFill>
                <a:effectLst/>
                <a:latin typeface="var(--cds-font-family-source-sans-pro)"/>
              </a:rPr>
              <a:t>Asegúrate de haber identificado y corregido los problemas más comunes, que incluyen:</a:t>
            </a:r>
          </a:p>
          <a:p>
            <a:pPr marL="0" indent="0" algn="l">
              <a:buNone/>
            </a:pPr>
            <a:endParaRPr lang="es-MX" b="0" i="0" dirty="0">
              <a:solidFill>
                <a:srgbClr val="1F1F1F"/>
              </a:solidFill>
              <a:effectLst/>
              <a:latin typeface="var(--cds-font-family-source-sans-pro)"/>
            </a:endParaRPr>
          </a:p>
          <a:p>
            <a:pPr algn="l">
              <a:buFont typeface="Arial" panose="020B0604020202020204" pitchFamily="34" charset="0"/>
              <a:buChar char="•"/>
            </a:pPr>
            <a:r>
              <a:rPr lang="es-MX" b="1" i="0" dirty="0">
                <a:solidFill>
                  <a:srgbClr val="1F1F1F"/>
                </a:solidFill>
                <a:effectLst/>
                <a:latin typeface="unset"/>
              </a:rPr>
              <a:t>Fuentes de errores:</a:t>
            </a:r>
            <a:r>
              <a:rPr lang="es-MX" b="0" i="0" dirty="0">
                <a:solidFill>
                  <a:srgbClr val="1F1F1F"/>
                </a:solidFill>
                <a:effectLst/>
                <a:latin typeface="var(--cds-font-family-source-sans-pro)"/>
              </a:rPr>
              <a:t> ¿Utilizaste las herramientas y las funciones correctas para encontrar la fuente de los errores en tu conjunto de datos?</a:t>
            </a:r>
          </a:p>
          <a:p>
            <a:pPr algn="l">
              <a:buFont typeface="Arial" panose="020B0604020202020204" pitchFamily="34" charset="0"/>
              <a:buChar char="•"/>
            </a:pPr>
            <a:r>
              <a:rPr lang="es-MX" b="1" i="0" dirty="0">
                <a:solidFill>
                  <a:srgbClr val="1F1F1F"/>
                </a:solidFill>
                <a:effectLst/>
                <a:latin typeface="unset"/>
              </a:rPr>
              <a:t>Datos nulos:</a:t>
            </a:r>
            <a:r>
              <a:rPr lang="es-MX" b="0" i="0" dirty="0">
                <a:solidFill>
                  <a:srgbClr val="1F1F1F"/>
                </a:solidFill>
                <a:effectLst/>
                <a:latin typeface="var(--cds-font-family-source-sans-pro)"/>
              </a:rPr>
              <a:t> ¿Buscaste DATOS NULOS utilizando el formato condicional y los filtros?</a:t>
            </a:r>
          </a:p>
          <a:p>
            <a:pPr algn="l">
              <a:buFont typeface="Arial" panose="020B0604020202020204" pitchFamily="34" charset="0"/>
              <a:buChar char="•"/>
            </a:pPr>
            <a:r>
              <a:rPr lang="es-MX" b="1" i="0" dirty="0">
                <a:solidFill>
                  <a:srgbClr val="1F1F1F"/>
                </a:solidFill>
                <a:effectLst/>
                <a:latin typeface="unset"/>
              </a:rPr>
              <a:t>Palabras mal escritas:</a:t>
            </a:r>
            <a:r>
              <a:rPr lang="es-MX" b="0" i="0" dirty="0">
                <a:solidFill>
                  <a:srgbClr val="1F1F1F"/>
                </a:solidFill>
                <a:effectLst/>
                <a:latin typeface="var(--cds-font-family-source-sans-pro)"/>
              </a:rPr>
              <a:t> ¿Localizaste todas las palabras mal escritas?</a:t>
            </a:r>
          </a:p>
          <a:p>
            <a:pPr algn="l">
              <a:buFont typeface="Arial" panose="020B0604020202020204" pitchFamily="34" charset="0"/>
              <a:buChar char="•"/>
            </a:pPr>
            <a:r>
              <a:rPr lang="es-MX" b="1" i="0" dirty="0">
                <a:solidFill>
                  <a:srgbClr val="1F1F1F"/>
                </a:solidFill>
                <a:effectLst/>
                <a:latin typeface="unset"/>
              </a:rPr>
              <a:t>Números mal escritos:</a:t>
            </a:r>
            <a:r>
              <a:rPr lang="es-MX" b="0" i="0" dirty="0">
                <a:solidFill>
                  <a:srgbClr val="1F1F1F"/>
                </a:solidFill>
                <a:effectLst/>
                <a:latin typeface="var(--cds-font-family-source-sans-pro)"/>
              </a:rPr>
              <a:t> ¿Revisaste dos veces que tus datos numéricos hayan sido ingresados correctamente?</a:t>
            </a:r>
          </a:p>
          <a:p>
            <a:pPr algn="l">
              <a:buFont typeface="Arial" panose="020B0604020202020204" pitchFamily="34" charset="0"/>
              <a:buChar char="•"/>
            </a:pPr>
            <a:r>
              <a:rPr lang="es-MX" b="1" i="0" dirty="0">
                <a:solidFill>
                  <a:srgbClr val="1F1F1F"/>
                </a:solidFill>
                <a:effectLst/>
                <a:latin typeface="unset"/>
              </a:rPr>
              <a:t>Espacios y caracteres extra:</a:t>
            </a:r>
            <a:r>
              <a:rPr lang="es-MX" b="0" i="0" dirty="0">
                <a:solidFill>
                  <a:srgbClr val="1F1F1F"/>
                </a:solidFill>
                <a:effectLst/>
                <a:latin typeface="var(--cds-font-family-source-sans-pro)"/>
              </a:rPr>
              <a:t> ¿Eliminaste los espacios y caracteres extra utilizando la función </a:t>
            </a:r>
            <a:r>
              <a:rPr lang="es-MX" b="1" i="0" dirty="0">
                <a:solidFill>
                  <a:srgbClr val="1F1F1F"/>
                </a:solidFill>
                <a:effectLst/>
                <a:latin typeface="unset"/>
              </a:rPr>
              <a:t>TRIM</a:t>
            </a:r>
            <a:r>
              <a:rPr lang="es-MX" b="0" i="0" dirty="0">
                <a:solidFill>
                  <a:srgbClr val="1F1F1F"/>
                </a:solidFill>
                <a:effectLst/>
                <a:latin typeface="var(--cds-font-family-source-sans-pro)"/>
              </a:rPr>
              <a:t>?</a:t>
            </a:r>
          </a:p>
          <a:p>
            <a:pPr algn="l">
              <a:buFont typeface="Arial" panose="020B0604020202020204" pitchFamily="34" charset="0"/>
              <a:buChar char="•"/>
            </a:pPr>
            <a:r>
              <a:rPr lang="es-MX" b="1" i="0" dirty="0">
                <a:solidFill>
                  <a:srgbClr val="1F1F1F"/>
                </a:solidFill>
                <a:effectLst/>
                <a:latin typeface="unset"/>
              </a:rPr>
              <a:t>Duplicados:</a:t>
            </a:r>
            <a:r>
              <a:rPr lang="es-MX" b="0" i="0" dirty="0">
                <a:solidFill>
                  <a:srgbClr val="1F1F1F"/>
                </a:solidFill>
                <a:effectLst/>
                <a:latin typeface="var(--cds-font-family-source-sans-pro)"/>
              </a:rPr>
              <a:t> ¿Eliminaste los duplicados en las hojas de cálculo utilizando la función </a:t>
            </a:r>
            <a:r>
              <a:rPr lang="es-MX" b="1" i="0" dirty="0">
                <a:solidFill>
                  <a:srgbClr val="1F1F1F"/>
                </a:solidFill>
                <a:effectLst/>
                <a:latin typeface="unset"/>
              </a:rPr>
              <a:t>Quitar duplicados</a:t>
            </a:r>
            <a:r>
              <a:rPr lang="es-MX" b="0" i="0" dirty="0">
                <a:solidFill>
                  <a:srgbClr val="1F1F1F"/>
                </a:solidFill>
                <a:effectLst/>
                <a:latin typeface="var(--cds-font-family-source-sans-pro)"/>
              </a:rPr>
              <a:t> o </a:t>
            </a:r>
            <a:r>
              <a:rPr lang="es-MX" b="1" i="0" dirty="0">
                <a:solidFill>
                  <a:srgbClr val="1F1F1F"/>
                </a:solidFill>
                <a:effectLst/>
                <a:latin typeface="unset"/>
              </a:rPr>
              <a:t>DISTINCT </a:t>
            </a:r>
            <a:r>
              <a:rPr lang="es-MX" b="0" i="0" dirty="0">
                <a:solidFill>
                  <a:srgbClr val="1F1F1F"/>
                </a:solidFill>
                <a:effectLst/>
                <a:latin typeface="var(--cds-font-family-source-sans-pro)"/>
              </a:rPr>
              <a:t>en SQL?</a:t>
            </a:r>
          </a:p>
          <a:p>
            <a:pPr algn="l">
              <a:buFont typeface="Arial" panose="020B0604020202020204" pitchFamily="34" charset="0"/>
              <a:buChar char="•"/>
            </a:pPr>
            <a:r>
              <a:rPr lang="es-MX" b="1" i="0" dirty="0">
                <a:solidFill>
                  <a:srgbClr val="1F1F1F"/>
                </a:solidFill>
                <a:effectLst/>
                <a:latin typeface="unset"/>
              </a:rPr>
              <a:t>Error de coincidencia de tipos de datos:</a:t>
            </a:r>
            <a:r>
              <a:rPr lang="es-MX" b="0" i="0" dirty="0">
                <a:solidFill>
                  <a:srgbClr val="1F1F1F"/>
                </a:solidFill>
                <a:effectLst/>
                <a:latin typeface="var(--cds-font-family-source-sans-pro)"/>
              </a:rPr>
              <a:t> ¿Revisaste que los datos numéricos, las fechas y las cadenas de datos tengan el tipo correcto?</a:t>
            </a:r>
          </a:p>
          <a:p>
            <a:pPr algn="l">
              <a:buFont typeface="Arial" panose="020B0604020202020204" pitchFamily="34" charset="0"/>
              <a:buChar char="•"/>
            </a:pPr>
            <a:r>
              <a:rPr lang="es-MX" b="1" i="0" dirty="0">
                <a:solidFill>
                  <a:srgbClr val="1F1F1F"/>
                </a:solidFill>
                <a:effectLst/>
                <a:latin typeface="unset"/>
              </a:rPr>
              <a:t>Cadenas desordenadas (incoherentes):</a:t>
            </a:r>
            <a:r>
              <a:rPr lang="es-MX" b="0" i="0" dirty="0">
                <a:solidFill>
                  <a:srgbClr val="1F1F1F"/>
                </a:solidFill>
                <a:effectLst/>
                <a:latin typeface="var(--cds-font-family-source-sans-pro)"/>
              </a:rPr>
              <a:t> ¿Te aseguraste de que todas tus cadenas sean coherentes y significativas?</a:t>
            </a:r>
          </a:p>
          <a:p>
            <a:pPr algn="l">
              <a:buFont typeface="Arial" panose="020B0604020202020204" pitchFamily="34" charset="0"/>
              <a:buChar char="•"/>
            </a:pPr>
            <a:r>
              <a:rPr lang="es-MX" b="1" i="0" dirty="0">
                <a:solidFill>
                  <a:srgbClr val="1F1F1F"/>
                </a:solidFill>
                <a:effectLst/>
                <a:latin typeface="unset"/>
              </a:rPr>
              <a:t>Formatos de fecha desordenados (incoherentes):</a:t>
            </a:r>
            <a:r>
              <a:rPr lang="es-MX" b="0" i="0" dirty="0">
                <a:solidFill>
                  <a:srgbClr val="1F1F1F"/>
                </a:solidFill>
                <a:effectLst/>
                <a:latin typeface="var(--cds-font-family-source-sans-pro)"/>
              </a:rPr>
              <a:t> ¿Diste formato a las fechas de forma uniforme en todo el conjunto de datos?</a:t>
            </a:r>
          </a:p>
          <a:p>
            <a:pPr algn="l">
              <a:buFont typeface="Arial" panose="020B0604020202020204" pitchFamily="34" charset="0"/>
              <a:buChar char="•"/>
            </a:pPr>
            <a:r>
              <a:rPr lang="es-MX" b="1" i="0" dirty="0">
                <a:solidFill>
                  <a:srgbClr val="1F1F1F"/>
                </a:solidFill>
                <a:effectLst/>
                <a:latin typeface="unset"/>
              </a:rPr>
              <a:t>Etiquetas engañosas de variables (columnas):</a:t>
            </a:r>
            <a:r>
              <a:rPr lang="es-MX" b="0" i="0" dirty="0">
                <a:solidFill>
                  <a:srgbClr val="1F1F1F"/>
                </a:solidFill>
                <a:effectLst/>
                <a:latin typeface="var(--cds-font-family-source-sans-pro)"/>
              </a:rPr>
              <a:t> ¿Asignaste nombres significativos a tus columnas?</a:t>
            </a:r>
          </a:p>
          <a:p>
            <a:pPr algn="l">
              <a:buFont typeface="Arial" panose="020B0604020202020204" pitchFamily="34" charset="0"/>
              <a:buChar char="•"/>
            </a:pPr>
            <a:r>
              <a:rPr lang="es-MX" b="1" i="0" dirty="0">
                <a:solidFill>
                  <a:srgbClr val="1F1F1F"/>
                </a:solidFill>
                <a:effectLst/>
                <a:latin typeface="unset"/>
              </a:rPr>
              <a:t>Datos truncados: </a:t>
            </a:r>
            <a:r>
              <a:rPr lang="es-MX" b="0" i="0" dirty="0">
                <a:solidFill>
                  <a:srgbClr val="1F1F1F"/>
                </a:solidFill>
                <a:effectLst/>
                <a:latin typeface="var(--cds-font-family-source-sans-pro)"/>
              </a:rPr>
              <a:t>¿Comprobaste si había datos truncados o faltantes que debieran ser corregidos?</a:t>
            </a:r>
          </a:p>
          <a:p>
            <a:pPr algn="l">
              <a:buFont typeface="Arial" panose="020B0604020202020204" pitchFamily="34" charset="0"/>
              <a:buChar char="•"/>
            </a:pPr>
            <a:r>
              <a:rPr lang="es-MX" b="1" i="0" dirty="0">
                <a:solidFill>
                  <a:srgbClr val="1F1F1F"/>
                </a:solidFill>
                <a:effectLst/>
                <a:latin typeface="unset"/>
              </a:rPr>
              <a:t>Lógica de negocios:</a:t>
            </a:r>
            <a:r>
              <a:rPr lang="es-MX" b="0" i="0" dirty="0">
                <a:solidFill>
                  <a:srgbClr val="1F1F1F"/>
                </a:solidFill>
                <a:effectLst/>
                <a:latin typeface="var(--cds-font-family-source-sans-pro)"/>
              </a:rPr>
              <a:t> ¿Comprobaste si los datos tienen sentido dados tus conocimientos del negocio? </a:t>
            </a:r>
          </a:p>
          <a:p>
            <a:endParaRPr lang="es-MX" dirty="0"/>
          </a:p>
        </p:txBody>
      </p:sp>
    </p:spTree>
    <p:extLst>
      <p:ext uri="{BB962C8B-B14F-4D97-AF65-F5344CB8AC3E}">
        <p14:creationId xmlns:p14="http://schemas.microsoft.com/office/powerpoint/2010/main" val="421881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6928DB7-7A75-27E3-2DAE-2FC7E2F3BBB1}"/>
              </a:ext>
            </a:extLst>
          </p:cNvPr>
          <p:cNvSpPr>
            <a:spLocks noGrp="1"/>
          </p:cNvSpPr>
          <p:nvPr>
            <p:ph idx="1"/>
          </p:nvPr>
        </p:nvSpPr>
        <p:spPr>
          <a:xfrm>
            <a:off x="838200" y="978460"/>
            <a:ext cx="10515600" cy="4351338"/>
          </a:xfrm>
        </p:spPr>
        <p:txBody>
          <a:bodyPr>
            <a:normAutofit lnSpcReduction="10000"/>
          </a:bodyPr>
          <a:lstStyle/>
          <a:p>
            <a:pPr marL="0" indent="0" algn="l">
              <a:buNone/>
            </a:pPr>
            <a:r>
              <a:rPr lang="es-MX" b="1" i="0" dirty="0">
                <a:solidFill>
                  <a:srgbClr val="1F1F1F"/>
                </a:solidFill>
                <a:effectLst/>
                <a:latin typeface="var(--cds-font-family-source-sans-pro)"/>
              </a:rPr>
              <a:t>Repasa el objetivo de tu proyecto</a:t>
            </a:r>
          </a:p>
          <a:p>
            <a:pPr algn="l"/>
            <a:r>
              <a:rPr lang="es-MX" b="0" i="0" dirty="0">
                <a:solidFill>
                  <a:srgbClr val="1F1F1F"/>
                </a:solidFill>
                <a:effectLst/>
                <a:latin typeface="var(--cds-font-family-source-sans-pro)"/>
              </a:rPr>
              <a:t>Cuando hayas terminado estas tareas de limpieza de datos, sería una buena idea revisar el objetivo de tu proyecto y confirmar que tus datos todavía están alineados con ese objetivo. Este es un proceso continuo que realizarás durante todo tu proyecto; pero hay tres pasos que puedes tener en cuenta mientras piensas en esto: </a:t>
            </a:r>
          </a:p>
          <a:p>
            <a:pPr algn="l">
              <a:buFont typeface="Arial" panose="020B0604020202020204" pitchFamily="34" charset="0"/>
              <a:buChar char="•"/>
            </a:pPr>
            <a:r>
              <a:rPr lang="es-MX" b="0" i="0" dirty="0">
                <a:solidFill>
                  <a:srgbClr val="1F1F1F"/>
                </a:solidFill>
                <a:effectLst/>
                <a:latin typeface="var(--cds-font-family-source-sans-pro)"/>
              </a:rPr>
              <a:t>Confirmar el problema del negocio </a:t>
            </a:r>
          </a:p>
          <a:p>
            <a:pPr algn="l">
              <a:buFont typeface="Arial" panose="020B0604020202020204" pitchFamily="34" charset="0"/>
              <a:buChar char="•"/>
            </a:pPr>
            <a:r>
              <a:rPr lang="es-MX" b="0" i="0" dirty="0">
                <a:solidFill>
                  <a:srgbClr val="1F1F1F"/>
                </a:solidFill>
                <a:effectLst/>
                <a:latin typeface="var(--cds-font-family-source-sans-pro)"/>
              </a:rPr>
              <a:t>Confirmar el objetivo del proyecto</a:t>
            </a:r>
          </a:p>
          <a:p>
            <a:pPr algn="l">
              <a:buFont typeface="Arial" panose="020B0604020202020204" pitchFamily="34" charset="0"/>
              <a:buChar char="•"/>
            </a:pPr>
            <a:r>
              <a:rPr lang="es-MX" b="0" i="0" dirty="0">
                <a:solidFill>
                  <a:srgbClr val="1F1F1F"/>
                </a:solidFill>
                <a:effectLst/>
                <a:latin typeface="var(--cds-font-family-source-sans-pro)"/>
              </a:rPr>
              <a:t>Verificar que los datos pueden resolver el problema y que están alineados con el objetivo </a:t>
            </a:r>
          </a:p>
          <a:p>
            <a:endParaRPr lang="es-MX" dirty="0"/>
          </a:p>
        </p:txBody>
      </p:sp>
    </p:spTree>
    <p:extLst>
      <p:ext uri="{BB962C8B-B14F-4D97-AF65-F5344CB8AC3E}">
        <p14:creationId xmlns:p14="http://schemas.microsoft.com/office/powerpoint/2010/main" val="3779659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1B5ABFF-B7CC-E48E-9128-D7ED5DE35DAF}"/>
              </a:ext>
            </a:extLst>
          </p:cNvPr>
          <p:cNvPicPr>
            <a:picLocks noChangeAspect="1"/>
          </p:cNvPicPr>
          <p:nvPr/>
        </p:nvPicPr>
        <p:blipFill rotWithShape="1">
          <a:blip r:embed="rId2"/>
          <a:srcRect b="6284"/>
          <a:stretch/>
        </p:blipFill>
        <p:spPr>
          <a:xfrm>
            <a:off x="398649" y="290233"/>
            <a:ext cx="5343525" cy="1749582"/>
          </a:xfrm>
          <a:prstGeom prst="rect">
            <a:avLst/>
          </a:prstGeom>
        </p:spPr>
      </p:pic>
      <p:pic>
        <p:nvPicPr>
          <p:cNvPr id="7" name="Imagen 6">
            <a:extLst>
              <a:ext uri="{FF2B5EF4-FFF2-40B4-BE49-F238E27FC236}">
                <a16:creationId xmlns:a16="http://schemas.microsoft.com/office/drawing/2014/main" id="{ED474081-AAA1-948F-7E50-D09A74CF5FB5}"/>
              </a:ext>
            </a:extLst>
          </p:cNvPr>
          <p:cNvPicPr>
            <a:picLocks noChangeAspect="1"/>
          </p:cNvPicPr>
          <p:nvPr/>
        </p:nvPicPr>
        <p:blipFill>
          <a:blip r:embed="rId3"/>
          <a:stretch>
            <a:fillRect/>
          </a:stretch>
        </p:blipFill>
        <p:spPr>
          <a:xfrm>
            <a:off x="6449828" y="451101"/>
            <a:ext cx="4619286" cy="1588714"/>
          </a:xfrm>
          <a:prstGeom prst="rect">
            <a:avLst/>
          </a:prstGeom>
        </p:spPr>
      </p:pic>
      <p:sp>
        <p:nvSpPr>
          <p:cNvPr id="8" name="CuadroTexto 7">
            <a:extLst>
              <a:ext uri="{FF2B5EF4-FFF2-40B4-BE49-F238E27FC236}">
                <a16:creationId xmlns:a16="http://schemas.microsoft.com/office/drawing/2014/main" id="{3420F409-90DC-1F87-5E28-121D6FBE06EE}"/>
              </a:ext>
            </a:extLst>
          </p:cNvPr>
          <p:cNvSpPr txBox="1"/>
          <p:nvPr/>
        </p:nvSpPr>
        <p:spPr>
          <a:xfrm>
            <a:off x="398649" y="3429000"/>
            <a:ext cx="5047407" cy="2308324"/>
          </a:xfrm>
          <a:prstGeom prst="rect">
            <a:avLst/>
          </a:prstGeom>
          <a:noFill/>
        </p:spPr>
        <p:txBody>
          <a:bodyPr wrap="square" rtlCol="0">
            <a:spAutoFit/>
          </a:bodyPr>
          <a:lstStyle/>
          <a:p>
            <a:pPr marL="342900" indent="-342900">
              <a:buAutoNum type="arabicParenR"/>
            </a:pPr>
            <a:r>
              <a:rPr lang="es-MX" b="0" i="0" dirty="0">
                <a:solidFill>
                  <a:srgbClr val="333333"/>
                </a:solidFill>
                <a:effectLst/>
                <a:latin typeface="Source Sans Pro" panose="020B0503030403020204" pitchFamily="34" charset="0"/>
              </a:rPr>
              <a:t>recuperar los errores que fueron limpiados e</a:t>
            </a:r>
          </a:p>
          <a:p>
            <a:pPr marL="342900" indent="-342900">
              <a:buAutoNum type="arabicParenR"/>
            </a:pPr>
            <a:r>
              <a:rPr lang="es-MX" b="0" i="0" dirty="0">
                <a:solidFill>
                  <a:srgbClr val="333333"/>
                </a:solidFill>
                <a:effectLst/>
                <a:latin typeface="Source Sans Pro" panose="020B0503030403020204" pitchFamily="34" charset="0"/>
              </a:rPr>
              <a:t> informar a otros de los cambios, asumen que los errores de los datos </a:t>
            </a:r>
            <a:r>
              <a:rPr lang="es-MX" b="0" i="1" dirty="0">
                <a:solidFill>
                  <a:srgbClr val="333333"/>
                </a:solidFill>
                <a:effectLst/>
                <a:latin typeface="Source Sans Pro" panose="020B0503030403020204" pitchFamily="34" charset="0"/>
              </a:rPr>
              <a:t>no</a:t>
            </a:r>
            <a:r>
              <a:rPr lang="es-MX" b="0" i="0" dirty="0">
                <a:solidFill>
                  <a:srgbClr val="333333"/>
                </a:solidFill>
                <a:effectLst/>
                <a:latin typeface="Source Sans Pro" panose="020B0503030403020204" pitchFamily="34" charset="0"/>
              </a:rPr>
              <a:t> se pueden corregir. Luego agregó que cuando los errores de los datos se pueden corregir, la documentación debe registrar cómo se hizo la corrección. La documentación de la limpieza de datos es importante en ambos casos.</a:t>
            </a:r>
            <a:endParaRPr lang="es-MX" dirty="0"/>
          </a:p>
        </p:txBody>
      </p:sp>
      <p:pic>
        <p:nvPicPr>
          <p:cNvPr id="10" name="Imagen 9">
            <a:extLst>
              <a:ext uri="{FF2B5EF4-FFF2-40B4-BE49-F238E27FC236}">
                <a16:creationId xmlns:a16="http://schemas.microsoft.com/office/drawing/2014/main" id="{96BD7976-F206-C23E-33E2-E22BE3D112A0}"/>
              </a:ext>
            </a:extLst>
          </p:cNvPr>
          <p:cNvPicPr>
            <a:picLocks noChangeAspect="1"/>
          </p:cNvPicPr>
          <p:nvPr/>
        </p:nvPicPr>
        <p:blipFill>
          <a:blip r:embed="rId4"/>
          <a:stretch>
            <a:fillRect/>
          </a:stretch>
        </p:blipFill>
        <p:spPr>
          <a:xfrm>
            <a:off x="6096000" y="3360861"/>
            <a:ext cx="5238750" cy="1457325"/>
          </a:xfrm>
          <a:prstGeom prst="rect">
            <a:avLst/>
          </a:prstGeom>
        </p:spPr>
      </p:pic>
      <p:pic>
        <p:nvPicPr>
          <p:cNvPr id="12" name="Imagen 11">
            <a:extLst>
              <a:ext uri="{FF2B5EF4-FFF2-40B4-BE49-F238E27FC236}">
                <a16:creationId xmlns:a16="http://schemas.microsoft.com/office/drawing/2014/main" id="{DEC44752-A3F5-3B21-BF10-BACD2F5008F3}"/>
              </a:ext>
            </a:extLst>
          </p:cNvPr>
          <p:cNvPicPr>
            <a:picLocks noChangeAspect="1"/>
          </p:cNvPicPr>
          <p:nvPr/>
        </p:nvPicPr>
        <p:blipFill>
          <a:blip r:embed="rId5"/>
          <a:stretch>
            <a:fillRect/>
          </a:stretch>
        </p:blipFill>
        <p:spPr>
          <a:xfrm>
            <a:off x="5927041" y="5737324"/>
            <a:ext cx="1872738" cy="446576"/>
          </a:xfrm>
          <a:prstGeom prst="rect">
            <a:avLst/>
          </a:prstGeom>
        </p:spPr>
      </p:pic>
    </p:spTree>
    <p:extLst>
      <p:ext uri="{BB962C8B-B14F-4D97-AF65-F5344CB8AC3E}">
        <p14:creationId xmlns:p14="http://schemas.microsoft.com/office/powerpoint/2010/main" val="2771925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500AD4-444C-3F61-26AF-FEA636DCB05E}"/>
              </a:ext>
            </a:extLst>
          </p:cNvPr>
          <p:cNvSpPr>
            <a:spLocks noGrp="1"/>
          </p:cNvSpPr>
          <p:nvPr>
            <p:ph type="subTitle" idx="1"/>
          </p:nvPr>
        </p:nvSpPr>
        <p:spPr>
          <a:xfrm>
            <a:off x="1295400" y="3575144"/>
            <a:ext cx="4231341" cy="1534738"/>
          </a:xfrm>
        </p:spPr>
        <p:txBody>
          <a:bodyPr>
            <a:normAutofit/>
          </a:bodyPr>
          <a:lstStyle/>
          <a:p>
            <a:r>
              <a:rPr lang="es-MX" sz="5400" b="1" dirty="0">
                <a:solidFill>
                  <a:srgbClr val="FF0000"/>
                </a:solidFill>
              </a:rPr>
              <a:t>SEMANA 3</a:t>
            </a:r>
          </a:p>
        </p:txBody>
      </p:sp>
    </p:spTree>
    <p:extLst>
      <p:ext uri="{BB962C8B-B14F-4D97-AF65-F5344CB8AC3E}">
        <p14:creationId xmlns:p14="http://schemas.microsoft.com/office/powerpoint/2010/main" val="88007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72B7D97-7210-816A-C15F-F520202341AE}"/>
              </a:ext>
            </a:extLst>
          </p:cNvPr>
          <p:cNvSpPr>
            <a:spLocks noGrp="1"/>
          </p:cNvSpPr>
          <p:nvPr>
            <p:ph idx="1"/>
          </p:nvPr>
        </p:nvSpPr>
        <p:spPr>
          <a:xfrm>
            <a:off x="596153" y="548155"/>
            <a:ext cx="5939118" cy="3378387"/>
          </a:xfrm>
        </p:spPr>
        <p:txBody>
          <a:bodyPr>
            <a:normAutofit/>
          </a:bodyPr>
          <a:lstStyle/>
          <a:p>
            <a:pPr marL="0" indent="0">
              <a:buNone/>
            </a:pPr>
            <a:r>
              <a:rPr lang="es-MX" sz="2400" dirty="0">
                <a:solidFill>
                  <a:srgbClr val="1F1F1F"/>
                </a:solidFill>
                <a:latin typeface="Source Sans Pro" panose="020B0503030403020204" pitchFamily="34" charset="0"/>
              </a:rPr>
              <a:t>L</a:t>
            </a:r>
            <a:r>
              <a:rPr lang="es-MX" sz="2400" b="0" i="0" dirty="0">
                <a:solidFill>
                  <a:srgbClr val="1F1F1F"/>
                </a:solidFill>
                <a:effectLst/>
                <a:latin typeface="Source Sans Pro" panose="020B0503030403020204" pitchFamily="34" charset="0"/>
              </a:rPr>
              <a:t>os analistas de datos utilizan </a:t>
            </a:r>
            <a:r>
              <a:rPr lang="es-MX" sz="2400" b="1" i="0" dirty="0">
                <a:solidFill>
                  <a:srgbClr val="1F1F1F"/>
                </a:solidFill>
                <a:effectLst/>
                <a:latin typeface="unset"/>
              </a:rPr>
              <a:t>registros de cambios</a:t>
            </a:r>
            <a:r>
              <a:rPr lang="es-MX" sz="2400" b="0" i="0" dirty="0">
                <a:solidFill>
                  <a:srgbClr val="1F1F1F"/>
                </a:solidFill>
                <a:effectLst/>
                <a:latin typeface="Source Sans Pro" panose="020B0503030403020204" pitchFamily="34" charset="0"/>
              </a:rPr>
              <a:t> para hacer un seguimiento de la transformación y de la limpieza de los datos. </a:t>
            </a:r>
          </a:p>
          <a:p>
            <a:pPr marL="0" indent="0">
              <a:buNone/>
            </a:pPr>
            <a:endParaRPr lang="es-MX" sz="2400" dirty="0">
              <a:solidFill>
                <a:srgbClr val="1F1F1F"/>
              </a:solidFill>
              <a:latin typeface="Source Sans Pro" panose="020B0503030403020204" pitchFamily="34" charset="0"/>
            </a:endParaRPr>
          </a:p>
          <a:p>
            <a:pPr marL="0" indent="0" algn="l">
              <a:buNone/>
            </a:pPr>
            <a:r>
              <a:rPr lang="es-MX" sz="2000" b="1" i="0" dirty="0">
                <a:solidFill>
                  <a:schemeClr val="accent1">
                    <a:lumMod val="75000"/>
                  </a:schemeClr>
                </a:solidFill>
                <a:effectLst/>
                <a:latin typeface="var(--cds-font-family-source-sans-pro)"/>
              </a:rPr>
              <a:t>El control de versiones automático te guiará por casi todo el camino</a:t>
            </a:r>
          </a:p>
          <a:p>
            <a:pPr marL="0" indent="0">
              <a:buNone/>
            </a:pPr>
            <a:endParaRPr lang="es-MX" sz="2400" dirty="0"/>
          </a:p>
        </p:txBody>
      </p:sp>
      <p:pic>
        <p:nvPicPr>
          <p:cNvPr id="7" name="Imagen 6">
            <a:extLst>
              <a:ext uri="{FF2B5EF4-FFF2-40B4-BE49-F238E27FC236}">
                <a16:creationId xmlns:a16="http://schemas.microsoft.com/office/drawing/2014/main" id="{E40D5157-4389-C960-8397-27C6C65C5AD3}"/>
              </a:ext>
            </a:extLst>
          </p:cNvPr>
          <p:cNvPicPr>
            <a:picLocks noChangeAspect="1"/>
          </p:cNvPicPr>
          <p:nvPr/>
        </p:nvPicPr>
        <p:blipFill>
          <a:blip r:embed="rId2"/>
          <a:stretch>
            <a:fillRect/>
          </a:stretch>
        </p:blipFill>
        <p:spPr>
          <a:xfrm>
            <a:off x="829795" y="3429000"/>
            <a:ext cx="9228375" cy="2648243"/>
          </a:xfrm>
          <a:prstGeom prst="rect">
            <a:avLst/>
          </a:prstGeom>
        </p:spPr>
      </p:pic>
    </p:spTree>
    <p:extLst>
      <p:ext uri="{BB962C8B-B14F-4D97-AF65-F5344CB8AC3E}">
        <p14:creationId xmlns:p14="http://schemas.microsoft.com/office/powerpoint/2010/main" val="437826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7EA09DA-B3F9-25E7-0AC2-865FD33AF26B}"/>
              </a:ext>
            </a:extLst>
          </p:cNvPr>
          <p:cNvSpPr>
            <a:spLocks noGrp="1"/>
          </p:cNvSpPr>
          <p:nvPr>
            <p:ph idx="1"/>
          </p:nvPr>
        </p:nvSpPr>
        <p:spPr>
          <a:xfrm>
            <a:off x="623046" y="440577"/>
            <a:ext cx="11035553" cy="5435787"/>
          </a:xfrm>
        </p:spPr>
        <p:txBody>
          <a:bodyPr>
            <a:normAutofit fontScale="85000" lnSpcReduction="20000"/>
          </a:bodyPr>
          <a:lstStyle/>
          <a:p>
            <a:pPr marL="0" indent="0" algn="just">
              <a:buNone/>
            </a:pPr>
            <a:r>
              <a:rPr lang="es-MX" b="0" i="0" dirty="0">
                <a:solidFill>
                  <a:srgbClr val="1F1F1F"/>
                </a:solidFill>
                <a:effectLst/>
                <a:latin typeface="Source Sans Pro" panose="020B0503030403020204" pitchFamily="34" charset="0"/>
              </a:rPr>
              <a:t>Un </a:t>
            </a:r>
            <a:r>
              <a:rPr lang="es-MX" b="1" i="0" dirty="0">
                <a:solidFill>
                  <a:srgbClr val="1F1F1F"/>
                </a:solidFill>
                <a:effectLst/>
                <a:latin typeface="unset"/>
              </a:rPr>
              <a:t>registro de cambios</a:t>
            </a:r>
            <a:r>
              <a:rPr lang="es-MX" b="0" i="0" dirty="0">
                <a:solidFill>
                  <a:srgbClr val="1F1F1F"/>
                </a:solidFill>
                <a:effectLst/>
                <a:latin typeface="Source Sans Pro" panose="020B0503030403020204" pitchFamily="34" charset="0"/>
              </a:rPr>
              <a:t> puede ampliar tu historial de versiones automático al brindarte un registro aún más detallado de tu trabajo. Aquí es donde los analistas de datos registran todos los cambios que realizan a los datos. Esta es otra forma de mirarlo. Los historiales de versiones registran </a:t>
            </a:r>
            <a:r>
              <a:rPr lang="es-MX" b="0" i="1" dirty="0">
                <a:solidFill>
                  <a:srgbClr val="1F1F1F"/>
                </a:solidFill>
                <a:effectLst/>
                <a:latin typeface="Source Sans Pro" panose="020B0503030403020204" pitchFamily="34" charset="0"/>
              </a:rPr>
              <a:t>qué</a:t>
            </a:r>
            <a:r>
              <a:rPr lang="es-MX" b="0" i="0" dirty="0">
                <a:solidFill>
                  <a:srgbClr val="1F1F1F"/>
                </a:solidFill>
                <a:effectLst/>
                <a:latin typeface="Source Sans Pro" panose="020B0503030403020204" pitchFamily="34" charset="0"/>
              </a:rPr>
              <a:t> se hizo en un cambio de datos para un proyecto, pero no nos dicen el </a:t>
            </a:r>
            <a:r>
              <a:rPr lang="es-MX" b="0" i="1" dirty="0">
                <a:solidFill>
                  <a:srgbClr val="1F1F1F"/>
                </a:solidFill>
                <a:effectLst/>
                <a:latin typeface="Source Sans Pro" panose="020B0503030403020204" pitchFamily="34" charset="0"/>
              </a:rPr>
              <a:t>por qué</a:t>
            </a:r>
            <a:r>
              <a:rPr lang="es-MX" b="0" i="0" dirty="0">
                <a:solidFill>
                  <a:srgbClr val="1F1F1F"/>
                </a:solidFill>
                <a:effectLst/>
                <a:latin typeface="Source Sans Pro" panose="020B0503030403020204" pitchFamily="34" charset="0"/>
              </a:rPr>
              <a:t>. Los registros de datos son muy útiles porque nos ayudan a comprender las razones por las que se hicieron los cambios. </a:t>
            </a:r>
          </a:p>
          <a:p>
            <a:pPr marL="0" indent="0" algn="just">
              <a:buNone/>
            </a:pPr>
            <a:endParaRPr lang="es-MX" b="0" i="0" dirty="0">
              <a:solidFill>
                <a:srgbClr val="1F1F1F"/>
              </a:solidFill>
              <a:effectLst/>
              <a:latin typeface="Source Sans Pro" panose="020B0503030403020204" pitchFamily="34" charset="0"/>
            </a:endParaRPr>
          </a:p>
          <a:p>
            <a:pPr marL="0" indent="0" algn="l">
              <a:buNone/>
            </a:pPr>
            <a:r>
              <a:rPr lang="es-MX" b="0" i="0" dirty="0">
                <a:solidFill>
                  <a:srgbClr val="1F1F1F"/>
                </a:solidFill>
                <a:effectLst/>
                <a:latin typeface="var(--cds-font-family-source-sans-pro)"/>
              </a:rPr>
              <a:t>En general, un registro de cambios registra este tipo de información:  </a:t>
            </a:r>
          </a:p>
          <a:p>
            <a:pPr algn="l">
              <a:buFont typeface="Arial" panose="020B0604020202020204" pitchFamily="34" charset="0"/>
              <a:buChar char="•"/>
            </a:pPr>
            <a:r>
              <a:rPr lang="es-MX" b="0" i="0" dirty="0">
                <a:solidFill>
                  <a:srgbClr val="1F1F1F"/>
                </a:solidFill>
                <a:effectLst/>
                <a:latin typeface="var(--cds-font-family-source-sans-pro)"/>
              </a:rPr>
              <a:t>Datos, archivo, fórmula, consulta o cualquier otro componente que haya cambiado</a:t>
            </a:r>
          </a:p>
          <a:p>
            <a:pPr algn="l">
              <a:buFont typeface="Arial" panose="020B0604020202020204" pitchFamily="34" charset="0"/>
              <a:buChar char="•"/>
            </a:pPr>
            <a:r>
              <a:rPr lang="es-MX" b="0" i="0" dirty="0">
                <a:solidFill>
                  <a:srgbClr val="1F1F1F"/>
                </a:solidFill>
                <a:effectLst/>
                <a:latin typeface="var(--cds-font-family-source-sans-pro)"/>
              </a:rPr>
              <a:t>Descripción de qué cambió</a:t>
            </a:r>
          </a:p>
          <a:p>
            <a:pPr algn="l">
              <a:buFont typeface="Arial" panose="020B0604020202020204" pitchFamily="34" charset="0"/>
              <a:buChar char="•"/>
            </a:pPr>
            <a:r>
              <a:rPr lang="es-MX" b="0" i="0" dirty="0">
                <a:solidFill>
                  <a:srgbClr val="1F1F1F"/>
                </a:solidFill>
                <a:effectLst/>
                <a:latin typeface="var(--cds-font-family-source-sans-pro)"/>
              </a:rPr>
              <a:t>Fecha del cambio</a:t>
            </a:r>
          </a:p>
          <a:p>
            <a:pPr algn="l">
              <a:buFont typeface="Arial" panose="020B0604020202020204" pitchFamily="34" charset="0"/>
              <a:buChar char="•"/>
            </a:pPr>
            <a:r>
              <a:rPr lang="es-MX" b="0" i="0" dirty="0">
                <a:solidFill>
                  <a:srgbClr val="1F1F1F"/>
                </a:solidFill>
                <a:effectLst/>
                <a:latin typeface="var(--cds-font-family-source-sans-pro)"/>
              </a:rPr>
              <a:t>Persona que realizó el cambio</a:t>
            </a:r>
          </a:p>
          <a:p>
            <a:pPr algn="l">
              <a:buFont typeface="Arial" panose="020B0604020202020204" pitchFamily="34" charset="0"/>
              <a:buChar char="•"/>
            </a:pPr>
            <a:r>
              <a:rPr lang="es-MX" b="0" i="0" dirty="0">
                <a:solidFill>
                  <a:srgbClr val="1F1F1F"/>
                </a:solidFill>
                <a:effectLst/>
                <a:latin typeface="var(--cds-font-family-source-sans-pro)"/>
              </a:rPr>
              <a:t>Persona que aprobó el cambio </a:t>
            </a:r>
          </a:p>
          <a:p>
            <a:pPr algn="l">
              <a:buFont typeface="Arial" panose="020B0604020202020204" pitchFamily="34" charset="0"/>
              <a:buChar char="•"/>
            </a:pPr>
            <a:r>
              <a:rPr lang="es-MX" b="0" i="0" dirty="0">
                <a:solidFill>
                  <a:srgbClr val="1F1F1F"/>
                </a:solidFill>
                <a:effectLst/>
                <a:latin typeface="var(--cds-font-family-source-sans-pro)"/>
              </a:rPr>
              <a:t>Número de la versión </a:t>
            </a:r>
          </a:p>
          <a:p>
            <a:pPr algn="l">
              <a:buFont typeface="Arial" panose="020B0604020202020204" pitchFamily="34" charset="0"/>
              <a:buChar char="•"/>
            </a:pPr>
            <a:r>
              <a:rPr lang="es-MX" b="0" i="0" dirty="0">
                <a:solidFill>
                  <a:srgbClr val="1F1F1F"/>
                </a:solidFill>
                <a:effectLst/>
                <a:latin typeface="var(--cds-font-family-source-sans-pro)"/>
              </a:rPr>
              <a:t>Razón por la que se realizó el cambio</a:t>
            </a:r>
          </a:p>
          <a:p>
            <a:pPr marL="0" indent="0">
              <a:buNone/>
            </a:pPr>
            <a:endParaRPr lang="es-MX" dirty="0"/>
          </a:p>
        </p:txBody>
      </p:sp>
    </p:spTree>
    <p:extLst>
      <p:ext uri="{BB962C8B-B14F-4D97-AF65-F5344CB8AC3E}">
        <p14:creationId xmlns:p14="http://schemas.microsoft.com/office/powerpoint/2010/main" val="20525139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43A5BB2-DE56-170F-BB3A-3250363E5029}"/>
              </a:ext>
            </a:extLst>
          </p:cNvPr>
          <p:cNvSpPr>
            <a:spLocks noGrp="1"/>
          </p:cNvSpPr>
          <p:nvPr>
            <p:ph idx="1"/>
          </p:nvPr>
        </p:nvSpPr>
        <p:spPr>
          <a:xfrm>
            <a:off x="775447" y="443753"/>
            <a:ext cx="10641106" cy="5975257"/>
          </a:xfrm>
        </p:spPr>
        <p:txBody>
          <a:bodyPr>
            <a:normAutofit fontScale="85000" lnSpcReduction="20000"/>
          </a:bodyPr>
          <a:lstStyle/>
          <a:p>
            <a:pPr algn="l"/>
            <a:r>
              <a:rPr lang="es-MX" b="0" i="0" dirty="0">
                <a:solidFill>
                  <a:srgbClr val="1F1F1F"/>
                </a:solidFill>
                <a:effectLst/>
                <a:latin typeface="Source Sans Pro" panose="020B0503030403020204" pitchFamily="34" charset="0"/>
              </a:rPr>
              <a:t>Los registros de cambios son para personas, no para máquinas, así que </a:t>
            </a:r>
            <a:r>
              <a:rPr lang="es-MX" b="0" i="0" dirty="0">
                <a:solidFill>
                  <a:srgbClr val="00B0F0"/>
                </a:solidFill>
                <a:effectLst/>
                <a:latin typeface="Source Sans Pro" panose="020B0503030403020204" pitchFamily="34" charset="0"/>
              </a:rPr>
              <a:t>escribe</a:t>
            </a:r>
            <a:r>
              <a:rPr lang="es-MX" b="0" i="0" dirty="0">
                <a:solidFill>
                  <a:srgbClr val="1F1F1F"/>
                </a:solidFill>
                <a:effectLst/>
                <a:latin typeface="Source Sans Pro" panose="020B0503030403020204" pitchFamily="34" charset="0"/>
              </a:rPr>
              <a:t> de manera </a:t>
            </a:r>
            <a:r>
              <a:rPr lang="es-MX" b="0" i="0" dirty="0">
                <a:solidFill>
                  <a:srgbClr val="00B0F0"/>
                </a:solidFill>
                <a:effectLst/>
                <a:latin typeface="Source Sans Pro" panose="020B0503030403020204" pitchFamily="34" charset="0"/>
              </a:rPr>
              <a:t>legible</a:t>
            </a:r>
            <a:r>
              <a:rPr lang="es-MX" b="0" i="0" dirty="0">
                <a:solidFill>
                  <a:srgbClr val="1F1F1F"/>
                </a:solidFill>
                <a:effectLst/>
                <a:latin typeface="Source Sans Pro" panose="020B0503030403020204" pitchFamily="34" charset="0"/>
              </a:rPr>
              <a:t>.</a:t>
            </a:r>
          </a:p>
          <a:p>
            <a:pPr algn="l"/>
            <a:r>
              <a:rPr lang="es-MX" b="0" i="0" dirty="0">
                <a:solidFill>
                  <a:srgbClr val="1F1F1F"/>
                </a:solidFill>
                <a:effectLst/>
                <a:latin typeface="Source Sans Pro" panose="020B0503030403020204" pitchFamily="34" charset="0"/>
              </a:rPr>
              <a:t>Cada </a:t>
            </a:r>
            <a:r>
              <a:rPr lang="es-MX" b="0" i="0" dirty="0">
                <a:solidFill>
                  <a:srgbClr val="00B0F0"/>
                </a:solidFill>
                <a:effectLst/>
                <a:latin typeface="Source Sans Pro" panose="020B0503030403020204" pitchFamily="34" charset="0"/>
              </a:rPr>
              <a:t>versión</a:t>
            </a:r>
            <a:r>
              <a:rPr lang="es-MX" b="0" i="0" dirty="0">
                <a:solidFill>
                  <a:srgbClr val="1F1F1F"/>
                </a:solidFill>
                <a:effectLst/>
                <a:latin typeface="Source Sans Pro" panose="020B0503030403020204" pitchFamily="34" charset="0"/>
              </a:rPr>
              <a:t> debería tener su </a:t>
            </a:r>
            <a:r>
              <a:rPr lang="es-MX" b="0" i="0" dirty="0">
                <a:solidFill>
                  <a:srgbClr val="00B0F0"/>
                </a:solidFill>
                <a:effectLst/>
                <a:latin typeface="Source Sans Pro" panose="020B0503030403020204" pitchFamily="34" charset="0"/>
              </a:rPr>
              <a:t>propia</a:t>
            </a:r>
            <a:r>
              <a:rPr lang="es-MX" b="0" i="0" dirty="0">
                <a:solidFill>
                  <a:srgbClr val="1F1F1F"/>
                </a:solidFill>
                <a:effectLst/>
                <a:latin typeface="Source Sans Pro" panose="020B0503030403020204" pitchFamily="34" charset="0"/>
              </a:rPr>
              <a:t> </a:t>
            </a:r>
            <a:r>
              <a:rPr lang="es-MX" b="0" i="0" dirty="0">
                <a:solidFill>
                  <a:srgbClr val="00B0F0"/>
                </a:solidFill>
                <a:effectLst/>
                <a:latin typeface="Source Sans Pro" panose="020B0503030403020204" pitchFamily="34" charset="0"/>
              </a:rPr>
              <a:t>entrada</a:t>
            </a:r>
            <a:r>
              <a:rPr lang="es-MX" b="0" i="0" dirty="0">
                <a:solidFill>
                  <a:srgbClr val="1F1F1F"/>
                </a:solidFill>
                <a:effectLst/>
                <a:latin typeface="Source Sans Pro" panose="020B0503030403020204" pitchFamily="34" charset="0"/>
              </a:rPr>
              <a:t>.</a:t>
            </a:r>
          </a:p>
          <a:p>
            <a:pPr algn="l"/>
            <a:r>
              <a:rPr lang="es-MX" b="0" i="0" dirty="0">
                <a:solidFill>
                  <a:srgbClr val="1F1F1F"/>
                </a:solidFill>
                <a:effectLst/>
                <a:latin typeface="Source Sans Pro" panose="020B0503030403020204" pitchFamily="34" charset="0"/>
              </a:rPr>
              <a:t>Cada </a:t>
            </a:r>
            <a:r>
              <a:rPr lang="es-MX" b="0" i="0" dirty="0">
                <a:solidFill>
                  <a:srgbClr val="00B0F0"/>
                </a:solidFill>
                <a:effectLst/>
                <a:latin typeface="Source Sans Pro" panose="020B0503030403020204" pitchFamily="34" charset="0"/>
              </a:rPr>
              <a:t>cambio</a:t>
            </a:r>
            <a:r>
              <a:rPr lang="es-MX" b="0" i="0" dirty="0">
                <a:solidFill>
                  <a:srgbClr val="1F1F1F"/>
                </a:solidFill>
                <a:effectLst/>
                <a:latin typeface="Source Sans Pro" panose="020B0503030403020204" pitchFamily="34" charset="0"/>
              </a:rPr>
              <a:t> debería tener su </a:t>
            </a:r>
            <a:r>
              <a:rPr lang="es-MX" b="0" i="0" dirty="0">
                <a:solidFill>
                  <a:srgbClr val="00B0F0"/>
                </a:solidFill>
                <a:effectLst/>
                <a:latin typeface="Source Sans Pro" panose="020B0503030403020204" pitchFamily="34" charset="0"/>
              </a:rPr>
              <a:t>propia</a:t>
            </a:r>
            <a:r>
              <a:rPr lang="es-MX" b="0" i="0" dirty="0">
                <a:solidFill>
                  <a:srgbClr val="1F1F1F"/>
                </a:solidFill>
                <a:effectLst/>
                <a:latin typeface="Source Sans Pro" panose="020B0503030403020204" pitchFamily="34" charset="0"/>
              </a:rPr>
              <a:t> </a:t>
            </a:r>
            <a:r>
              <a:rPr lang="es-MX" b="0" i="0" dirty="0">
                <a:solidFill>
                  <a:srgbClr val="00B0F0"/>
                </a:solidFill>
                <a:effectLst/>
                <a:latin typeface="Source Sans Pro" panose="020B0503030403020204" pitchFamily="34" charset="0"/>
              </a:rPr>
              <a:t>línea</a:t>
            </a:r>
            <a:r>
              <a:rPr lang="es-MX" b="0" i="0" dirty="0">
                <a:solidFill>
                  <a:srgbClr val="1F1F1F"/>
                </a:solidFill>
                <a:effectLst/>
                <a:latin typeface="Source Sans Pro" panose="020B0503030403020204" pitchFamily="34" charset="0"/>
              </a:rPr>
              <a:t>.</a:t>
            </a:r>
          </a:p>
          <a:p>
            <a:pPr algn="l"/>
            <a:r>
              <a:rPr lang="es-MX" b="0" i="0" dirty="0">
                <a:solidFill>
                  <a:srgbClr val="00B0F0"/>
                </a:solidFill>
                <a:effectLst/>
                <a:latin typeface="Source Sans Pro" panose="020B0503030403020204" pitchFamily="34" charset="0"/>
              </a:rPr>
              <a:t>Agrupa los mismos tipos de cambios</a:t>
            </a:r>
            <a:r>
              <a:rPr lang="es-MX" b="0" i="0" dirty="0">
                <a:solidFill>
                  <a:srgbClr val="1F1F1F"/>
                </a:solidFill>
                <a:effectLst/>
                <a:latin typeface="Source Sans Pro" panose="020B0503030403020204" pitchFamily="34" charset="0"/>
              </a:rPr>
              <a:t>. Por ejemplo, </a:t>
            </a:r>
            <a:r>
              <a:rPr lang="es-MX" b="0" i="1" dirty="0">
                <a:solidFill>
                  <a:srgbClr val="1F1F1F"/>
                </a:solidFill>
                <a:effectLst/>
                <a:latin typeface="Source Sans Pro" panose="020B0503030403020204" pitchFamily="34" charset="0"/>
              </a:rPr>
              <a:t>Corregido</a:t>
            </a:r>
            <a:r>
              <a:rPr lang="es-MX" b="0" i="0" dirty="0">
                <a:solidFill>
                  <a:srgbClr val="1F1F1F"/>
                </a:solidFill>
                <a:effectLst/>
                <a:latin typeface="Source Sans Pro" panose="020B0503030403020204" pitchFamily="34" charset="0"/>
              </a:rPr>
              <a:t> debe estar en un grupo diferente de </a:t>
            </a:r>
            <a:r>
              <a:rPr lang="es-MX" b="0" i="1" dirty="0">
                <a:solidFill>
                  <a:srgbClr val="1F1F1F"/>
                </a:solidFill>
                <a:effectLst/>
                <a:latin typeface="Source Sans Pro" panose="020B0503030403020204" pitchFamily="34" charset="0"/>
              </a:rPr>
              <a:t>Agregado</a:t>
            </a:r>
            <a:r>
              <a:rPr lang="es-MX" b="0" i="0" dirty="0">
                <a:solidFill>
                  <a:srgbClr val="1F1F1F"/>
                </a:solidFill>
                <a:effectLst/>
                <a:latin typeface="Source Sans Pro" panose="020B0503030403020204" pitchFamily="34" charset="0"/>
              </a:rPr>
              <a:t>.</a:t>
            </a:r>
          </a:p>
          <a:p>
            <a:pPr algn="l"/>
            <a:r>
              <a:rPr lang="es-MX" b="0" i="0" dirty="0">
                <a:solidFill>
                  <a:srgbClr val="1F1F1F"/>
                </a:solidFill>
                <a:effectLst/>
                <a:latin typeface="Source Sans Pro" panose="020B0503030403020204" pitchFamily="34" charset="0"/>
              </a:rPr>
              <a:t>Las versiones deberían estar </a:t>
            </a:r>
            <a:r>
              <a:rPr lang="es-MX" b="0" i="0" dirty="0">
                <a:solidFill>
                  <a:srgbClr val="00B0F0"/>
                </a:solidFill>
                <a:effectLst/>
                <a:latin typeface="Source Sans Pro" panose="020B0503030403020204" pitchFamily="34" charset="0"/>
              </a:rPr>
              <a:t>ordenadas cronológicamente </a:t>
            </a:r>
            <a:r>
              <a:rPr lang="es-MX" b="0" i="0" dirty="0">
                <a:solidFill>
                  <a:srgbClr val="1F1F1F"/>
                </a:solidFill>
                <a:effectLst/>
                <a:latin typeface="Source Sans Pro" panose="020B0503030403020204" pitchFamily="34" charset="0"/>
              </a:rPr>
              <a:t>a partir de la última.</a:t>
            </a:r>
          </a:p>
          <a:p>
            <a:pPr algn="l"/>
            <a:r>
              <a:rPr lang="es-MX" b="0" i="0" dirty="0">
                <a:solidFill>
                  <a:srgbClr val="1F1F1F"/>
                </a:solidFill>
                <a:effectLst/>
                <a:latin typeface="Source Sans Pro" panose="020B0503030403020204" pitchFamily="34" charset="0"/>
              </a:rPr>
              <a:t>Las </a:t>
            </a:r>
            <a:r>
              <a:rPr lang="es-MX" b="0" i="0" dirty="0">
                <a:solidFill>
                  <a:srgbClr val="00B0F0"/>
                </a:solidFill>
                <a:effectLst/>
                <a:latin typeface="Source Sans Pro" panose="020B0503030403020204" pitchFamily="34" charset="0"/>
              </a:rPr>
              <a:t>fechas</a:t>
            </a:r>
            <a:r>
              <a:rPr lang="es-MX" b="0" i="0" dirty="0">
                <a:solidFill>
                  <a:srgbClr val="1F1F1F"/>
                </a:solidFill>
                <a:effectLst/>
                <a:latin typeface="Source Sans Pro" panose="020B0503030403020204" pitchFamily="34" charset="0"/>
              </a:rPr>
              <a:t> de lanzamiento de cada </a:t>
            </a:r>
            <a:r>
              <a:rPr lang="es-MX" b="0" i="0" dirty="0">
                <a:solidFill>
                  <a:srgbClr val="00B0F0"/>
                </a:solidFill>
                <a:effectLst/>
                <a:latin typeface="Source Sans Pro" panose="020B0503030403020204" pitchFamily="34" charset="0"/>
              </a:rPr>
              <a:t>versión</a:t>
            </a:r>
            <a:r>
              <a:rPr lang="es-MX" b="0" i="0" dirty="0">
                <a:solidFill>
                  <a:srgbClr val="1F1F1F"/>
                </a:solidFill>
                <a:effectLst/>
                <a:latin typeface="Source Sans Pro" panose="020B0503030403020204" pitchFamily="34" charset="0"/>
              </a:rPr>
              <a:t> deberían estar </a:t>
            </a:r>
            <a:r>
              <a:rPr lang="es-MX" b="0" i="0" dirty="0">
                <a:solidFill>
                  <a:srgbClr val="00B0F0"/>
                </a:solidFill>
                <a:effectLst/>
                <a:latin typeface="Source Sans Pro" panose="020B0503030403020204" pitchFamily="34" charset="0"/>
              </a:rPr>
              <a:t>anotadas</a:t>
            </a:r>
            <a:r>
              <a:rPr lang="es-MX" b="0" i="0" dirty="0">
                <a:solidFill>
                  <a:srgbClr val="1F1F1F"/>
                </a:solidFill>
                <a:effectLst/>
                <a:latin typeface="Source Sans Pro" panose="020B0503030403020204" pitchFamily="34" charset="0"/>
              </a:rPr>
              <a:t>.</a:t>
            </a:r>
          </a:p>
          <a:p>
            <a:pPr algn="l"/>
            <a:r>
              <a:rPr lang="es-MX" b="0" i="0" dirty="0">
                <a:solidFill>
                  <a:srgbClr val="1F1F1F"/>
                </a:solidFill>
                <a:effectLst/>
                <a:latin typeface="Source Sans Pro" panose="020B0503030403020204" pitchFamily="34" charset="0"/>
              </a:rPr>
              <a:t>Todos los </a:t>
            </a:r>
            <a:r>
              <a:rPr lang="es-MX" b="0" i="0" dirty="0">
                <a:solidFill>
                  <a:srgbClr val="00B0F0"/>
                </a:solidFill>
                <a:effectLst/>
                <a:latin typeface="Source Sans Pro" panose="020B0503030403020204" pitchFamily="34" charset="0"/>
              </a:rPr>
              <a:t>cambios</a:t>
            </a:r>
            <a:r>
              <a:rPr lang="es-MX" b="0" i="0" dirty="0">
                <a:solidFill>
                  <a:srgbClr val="1F1F1F"/>
                </a:solidFill>
                <a:effectLst/>
                <a:latin typeface="Source Sans Pro" panose="020B0503030403020204" pitchFamily="34" charset="0"/>
              </a:rPr>
              <a:t> de cada </a:t>
            </a:r>
            <a:r>
              <a:rPr lang="es-MX" b="0" i="0" dirty="0">
                <a:solidFill>
                  <a:srgbClr val="00B0F0"/>
                </a:solidFill>
                <a:effectLst/>
                <a:latin typeface="Source Sans Pro" panose="020B0503030403020204" pitchFamily="34" charset="0"/>
              </a:rPr>
              <a:t>categoría</a:t>
            </a:r>
            <a:r>
              <a:rPr lang="es-MX" b="0" i="0" dirty="0">
                <a:solidFill>
                  <a:srgbClr val="1F1F1F"/>
                </a:solidFill>
                <a:effectLst/>
                <a:latin typeface="Source Sans Pro" panose="020B0503030403020204" pitchFamily="34" charset="0"/>
              </a:rPr>
              <a:t> deberían estar </a:t>
            </a:r>
            <a:r>
              <a:rPr lang="es-MX" b="0" i="0" dirty="0">
                <a:solidFill>
                  <a:srgbClr val="00B0F0"/>
                </a:solidFill>
                <a:effectLst/>
                <a:latin typeface="Source Sans Pro" panose="020B0503030403020204" pitchFamily="34" charset="0"/>
              </a:rPr>
              <a:t>agrupados</a:t>
            </a:r>
            <a:r>
              <a:rPr lang="es-MX" b="0" i="0" dirty="0">
                <a:solidFill>
                  <a:srgbClr val="1F1F1F"/>
                </a:solidFill>
                <a:effectLst/>
                <a:latin typeface="Source Sans Pro" panose="020B0503030403020204" pitchFamily="34" charset="0"/>
              </a:rPr>
              <a:t>. Los tipos de cambios suelen estar dentro de alguna de las siguientes categorías:</a:t>
            </a:r>
          </a:p>
          <a:p>
            <a:pPr algn="l"/>
            <a:r>
              <a:rPr lang="es-MX" b="0" i="0" dirty="0">
                <a:solidFill>
                  <a:srgbClr val="1F1F1F"/>
                </a:solidFill>
                <a:effectLst/>
                <a:latin typeface="Source Sans Pro" panose="020B0503030403020204" pitchFamily="34" charset="0"/>
              </a:rPr>
              <a:t>Agregado: nuevas funciones introducidas</a:t>
            </a:r>
          </a:p>
          <a:p>
            <a:pPr algn="l"/>
            <a:r>
              <a:rPr lang="es-MX" b="0" i="0" dirty="0">
                <a:solidFill>
                  <a:srgbClr val="1F1F1F"/>
                </a:solidFill>
                <a:effectLst/>
                <a:latin typeface="Source Sans Pro" panose="020B0503030403020204" pitchFamily="34" charset="0"/>
              </a:rPr>
              <a:t>Modificado: cambios en funcionalidad existente</a:t>
            </a:r>
          </a:p>
          <a:p>
            <a:pPr algn="l"/>
            <a:r>
              <a:rPr lang="es-MX" b="0" i="0" dirty="0">
                <a:solidFill>
                  <a:srgbClr val="1F1F1F"/>
                </a:solidFill>
                <a:effectLst/>
                <a:latin typeface="Source Sans Pro" panose="020B0503030403020204" pitchFamily="34" charset="0"/>
              </a:rPr>
              <a:t>Obsoleto: funciones a punto de ser eliminadas</a:t>
            </a:r>
          </a:p>
          <a:p>
            <a:pPr algn="l"/>
            <a:r>
              <a:rPr lang="es-MX" b="0" i="0" dirty="0">
                <a:solidFill>
                  <a:srgbClr val="1F1F1F"/>
                </a:solidFill>
                <a:effectLst/>
                <a:latin typeface="Source Sans Pro" panose="020B0503030403020204" pitchFamily="34" charset="0"/>
              </a:rPr>
              <a:t>Eliminado: funciones que han sido eliminadas</a:t>
            </a:r>
          </a:p>
          <a:p>
            <a:pPr algn="l"/>
            <a:r>
              <a:rPr lang="es-MX" b="0" i="0" dirty="0">
                <a:solidFill>
                  <a:srgbClr val="1F1F1F"/>
                </a:solidFill>
                <a:effectLst/>
                <a:latin typeface="Source Sans Pro" panose="020B0503030403020204" pitchFamily="34" charset="0"/>
              </a:rPr>
              <a:t>Corregido: correcciones de errores</a:t>
            </a:r>
          </a:p>
          <a:p>
            <a:pPr algn="l"/>
            <a:r>
              <a:rPr lang="es-MX" b="0" i="0" dirty="0">
                <a:solidFill>
                  <a:srgbClr val="1F1F1F"/>
                </a:solidFill>
                <a:effectLst/>
                <a:latin typeface="Source Sans Pro" panose="020B0503030403020204" pitchFamily="34" charset="0"/>
              </a:rPr>
              <a:t>Seguridad: disminución de vulnerabilidades</a:t>
            </a:r>
          </a:p>
          <a:p>
            <a:endParaRPr lang="es-MX" dirty="0"/>
          </a:p>
        </p:txBody>
      </p:sp>
    </p:spTree>
    <p:extLst>
      <p:ext uri="{BB962C8B-B14F-4D97-AF65-F5344CB8AC3E}">
        <p14:creationId xmlns:p14="http://schemas.microsoft.com/office/powerpoint/2010/main" val="27848317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69DB6A-DE7E-BCD8-FC9F-EB86CAD76385}"/>
              </a:ext>
            </a:extLst>
          </p:cNvPr>
          <p:cNvSpPr>
            <a:spLocks noGrp="1"/>
          </p:cNvSpPr>
          <p:nvPr>
            <p:ph idx="1"/>
          </p:nvPr>
        </p:nvSpPr>
        <p:spPr>
          <a:xfrm>
            <a:off x="838200" y="292660"/>
            <a:ext cx="10515600" cy="2477434"/>
          </a:xfrm>
        </p:spPr>
        <p:txBody>
          <a:bodyPr/>
          <a:lstStyle/>
          <a:p>
            <a:r>
              <a:rPr lang="es-MX" dirty="0"/>
              <a:t>SINTAXIS</a:t>
            </a:r>
          </a:p>
          <a:p>
            <a:pPr marL="0" indent="0">
              <a:buNone/>
            </a:pPr>
            <a:r>
              <a:rPr lang="es-MX" dirty="0"/>
              <a:t>GITHUB</a:t>
            </a:r>
          </a:p>
          <a:p>
            <a:r>
              <a:rPr lang="es-MX" dirty="0">
                <a:hlinkClick r:id="rId2"/>
              </a:rPr>
              <a:t>https://docs.github.com/en/get-started/writing-on-github/getting-started-with-writing-and-formatting-on-github/basic-writing-and-formatting-syntax</a:t>
            </a:r>
            <a:endParaRPr lang="es-MX" dirty="0"/>
          </a:p>
          <a:p>
            <a:endParaRPr lang="es-MX" dirty="0"/>
          </a:p>
        </p:txBody>
      </p:sp>
      <p:sp>
        <p:nvSpPr>
          <p:cNvPr id="4" name="Marcador de contenido 2">
            <a:extLst>
              <a:ext uri="{FF2B5EF4-FFF2-40B4-BE49-F238E27FC236}">
                <a16:creationId xmlns:a16="http://schemas.microsoft.com/office/drawing/2014/main" id="{A1577617-569F-9CCC-D7C1-A78736DB39C2}"/>
              </a:ext>
            </a:extLst>
          </p:cNvPr>
          <p:cNvSpPr txBox="1">
            <a:spLocks/>
          </p:cNvSpPr>
          <p:nvPr/>
        </p:nvSpPr>
        <p:spPr>
          <a:xfrm>
            <a:off x="1537447" y="3600637"/>
            <a:ext cx="3653118" cy="21547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a:t>Data cleaning process</a:t>
            </a:r>
          </a:p>
          <a:p>
            <a:r>
              <a:rPr lang="es-MX"/>
              <a:t>Verifing</a:t>
            </a:r>
          </a:p>
          <a:p>
            <a:r>
              <a:rPr lang="es-MX"/>
              <a:t>Documenting</a:t>
            </a:r>
          </a:p>
          <a:p>
            <a:r>
              <a:rPr lang="es-MX"/>
              <a:t>Reporting</a:t>
            </a:r>
            <a:endParaRPr lang="es-MX" dirty="0"/>
          </a:p>
        </p:txBody>
      </p:sp>
      <p:pic>
        <p:nvPicPr>
          <p:cNvPr id="5" name="Imagen 4">
            <a:extLst>
              <a:ext uri="{FF2B5EF4-FFF2-40B4-BE49-F238E27FC236}">
                <a16:creationId xmlns:a16="http://schemas.microsoft.com/office/drawing/2014/main" id="{7E104CC0-D21C-D415-76D3-163160D0D50B}"/>
              </a:ext>
            </a:extLst>
          </p:cNvPr>
          <p:cNvPicPr>
            <a:picLocks noChangeAspect="1"/>
          </p:cNvPicPr>
          <p:nvPr/>
        </p:nvPicPr>
        <p:blipFill>
          <a:blip r:embed="rId3"/>
          <a:stretch>
            <a:fillRect/>
          </a:stretch>
        </p:blipFill>
        <p:spPr>
          <a:xfrm>
            <a:off x="5872162" y="3754064"/>
            <a:ext cx="3648075" cy="1847850"/>
          </a:xfrm>
          <a:prstGeom prst="rect">
            <a:avLst/>
          </a:prstGeom>
        </p:spPr>
      </p:pic>
    </p:spTree>
    <p:extLst>
      <p:ext uri="{BB962C8B-B14F-4D97-AF65-F5344CB8AC3E}">
        <p14:creationId xmlns:p14="http://schemas.microsoft.com/office/powerpoint/2010/main" val="2364876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A495C-EB23-3FEE-6EDB-BECF7531DA1E}"/>
              </a:ext>
            </a:extLst>
          </p:cNvPr>
          <p:cNvSpPr>
            <a:spLocks noGrp="1"/>
          </p:cNvSpPr>
          <p:nvPr>
            <p:ph type="title"/>
          </p:nvPr>
        </p:nvSpPr>
        <p:spPr>
          <a:xfrm>
            <a:off x="430306" y="365126"/>
            <a:ext cx="10923494" cy="315912"/>
          </a:xfrm>
        </p:spPr>
        <p:txBody>
          <a:bodyPr>
            <a:noAutofit/>
          </a:bodyPr>
          <a:lstStyle/>
          <a:p>
            <a:r>
              <a:rPr lang="es-MX" sz="3600" b="1" dirty="0">
                <a:effectLst/>
              </a:rPr>
              <a:t>Funciones avanzadas para una limpieza de datos rápida</a:t>
            </a:r>
            <a:endParaRPr lang="es-MX" sz="3600" dirty="0"/>
          </a:p>
        </p:txBody>
      </p:sp>
      <p:pic>
        <p:nvPicPr>
          <p:cNvPr id="5" name="Imagen 4">
            <a:extLst>
              <a:ext uri="{FF2B5EF4-FFF2-40B4-BE49-F238E27FC236}">
                <a16:creationId xmlns:a16="http://schemas.microsoft.com/office/drawing/2014/main" id="{1DB0A704-527F-CFE6-0147-AA220FB1C84B}"/>
              </a:ext>
            </a:extLst>
          </p:cNvPr>
          <p:cNvPicPr>
            <a:picLocks noChangeAspect="1"/>
          </p:cNvPicPr>
          <p:nvPr/>
        </p:nvPicPr>
        <p:blipFill>
          <a:blip r:embed="rId2"/>
          <a:stretch>
            <a:fillRect/>
          </a:stretch>
        </p:blipFill>
        <p:spPr>
          <a:xfrm>
            <a:off x="993699" y="1131263"/>
            <a:ext cx="9796707" cy="4971646"/>
          </a:xfrm>
          <a:prstGeom prst="rect">
            <a:avLst/>
          </a:prstGeom>
        </p:spPr>
      </p:pic>
      <p:sp>
        <p:nvSpPr>
          <p:cNvPr id="6" name="CuadroTexto 5">
            <a:extLst>
              <a:ext uri="{FF2B5EF4-FFF2-40B4-BE49-F238E27FC236}">
                <a16:creationId xmlns:a16="http://schemas.microsoft.com/office/drawing/2014/main" id="{71468AA8-45E2-7E57-C13E-5B26B6054BCF}"/>
              </a:ext>
            </a:extLst>
          </p:cNvPr>
          <p:cNvSpPr txBox="1"/>
          <p:nvPr/>
        </p:nvSpPr>
        <p:spPr>
          <a:xfrm>
            <a:off x="1411941" y="6333565"/>
            <a:ext cx="8754035" cy="369332"/>
          </a:xfrm>
          <a:prstGeom prst="rect">
            <a:avLst/>
          </a:prstGeom>
          <a:noFill/>
        </p:spPr>
        <p:txBody>
          <a:bodyPr wrap="square" rtlCol="0">
            <a:spAutoFit/>
          </a:bodyPr>
          <a:lstStyle/>
          <a:p>
            <a:r>
              <a:rPr lang="es-MX" b="1" i="0" u="sng" dirty="0">
                <a:solidFill>
                  <a:srgbClr val="1F1F1F"/>
                </a:solidFill>
                <a:effectLst/>
                <a:latin typeface="unset"/>
                <a:hlinkClick r:id="rId3"/>
              </a:rPr>
              <a:t>IMPORTRANGE</a:t>
            </a:r>
            <a:r>
              <a:rPr lang="es-MX" b="1" i="0" u="sng" dirty="0">
                <a:solidFill>
                  <a:srgbClr val="1F1F1F"/>
                </a:solidFill>
                <a:effectLst/>
                <a:latin typeface="unset"/>
              </a:rPr>
              <a:t> e</a:t>
            </a:r>
            <a:r>
              <a:rPr lang="es-MX" dirty="0"/>
              <a:t>s </a:t>
            </a:r>
            <a:r>
              <a:rPr lang="es-MX" b="0" i="0" dirty="0">
                <a:solidFill>
                  <a:srgbClr val="1F1F1F"/>
                </a:solidFill>
                <a:effectLst/>
                <a:latin typeface="Source Sans Pro" panose="020B0503030403020204" pitchFamily="34" charset="0"/>
              </a:rPr>
              <a:t>la función </a:t>
            </a:r>
            <a:r>
              <a:rPr lang="es-MX" b="1" i="0" u="sng" dirty="0">
                <a:solidFill>
                  <a:srgbClr val="1F1F1F"/>
                </a:solidFill>
                <a:effectLst/>
                <a:latin typeface="unset"/>
                <a:hlinkClick r:id="rId4"/>
              </a:rPr>
              <a:t>Pegar vínculo</a:t>
            </a:r>
            <a:r>
              <a:rPr lang="es-MX" b="1" i="0" u="sng" dirty="0">
                <a:solidFill>
                  <a:srgbClr val="1F1F1F"/>
                </a:solidFill>
                <a:effectLst/>
                <a:latin typeface="unset"/>
              </a:rPr>
              <a:t> </a:t>
            </a:r>
            <a:r>
              <a:rPr lang="es-MX" i="0" dirty="0">
                <a:solidFill>
                  <a:srgbClr val="1F1F1F"/>
                </a:solidFill>
                <a:effectLst/>
                <a:latin typeface="unset"/>
              </a:rPr>
              <a:t>en Excel   </a:t>
            </a:r>
            <a:r>
              <a:rPr lang="es-MX" b="1" i="0" u="sng" dirty="0">
                <a:solidFill>
                  <a:srgbClr val="1F1F1F"/>
                </a:solidFill>
                <a:effectLst/>
                <a:latin typeface="unset"/>
                <a:hlinkClick r:id="rId5"/>
              </a:rPr>
              <a:t>QUERY</a:t>
            </a:r>
            <a:r>
              <a:rPr lang="es-MX" b="1" i="0" u="sng" dirty="0">
                <a:solidFill>
                  <a:srgbClr val="1F1F1F"/>
                </a:solidFill>
                <a:effectLst/>
                <a:latin typeface="unset"/>
              </a:rPr>
              <a:t>   </a:t>
            </a:r>
            <a:r>
              <a:rPr lang="es-MX" b="1" i="0" u="sng" dirty="0">
                <a:effectLst/>
                <a:latin typeface="unset"/>
                <a:hlinkClick r:id="rId6"/>
              </a:rPr>
              <a:t>FILTER</a:t>
            </a:r>
            <a:endParaRPr lang="es-MX" dirty="0"/>
          </a:p>
        </p:txBody>
      </p:sp>
    </p:spTree>
    <p:extLst>
      <p:ext uri="{BB962C8B-B14F-4D97-AF65-F5344CB8AC3E}">
        <p14:creationId xmlns:p14="http://schemas.microsoft.com/office/powerpoint/2010/main" val="2461331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93DD26C-560F-B0B1-4EB8-09C802608BFC}"/>
              </a:ext>
            </a:extLst>
          </p:cNvPr>
          <p:cNvPicPr>
            <a:picLocks noChangeAspect="1"/>
          </p:cNvPicPr>
          <p:nvPr/>
        </p:nvPicPr>
        <p:blipFill>
          <a:blip r:embed="rId2"/>
          <a:stretch>
            <a:fillRect/>
          </a:stretch>
        </p:blipFill>
        <p:spPr>
          <a:xfrm>
            <a:off x="624447" y="370634"/>
            <a:ext cx="5591175" cy="1114425"/>
          </a:xfrm>
          <a:prstGeom prst="rect">
            <a:avLst/>
          </a:prstGeom>
        </p:spPr>
      </p:pic>
      <p:pic>
        <p:nvPicPr>
          <p:cNvPr id="7" name="Imagen 6">
            <a:extLst>
              <a:ext uri="{FF2B5EF4-FFF2-40B4-BE49-F238E27FC236}">
                <a16:creationId xmlns:a16="http://schemas.microsoft.com/office/drawing/2014/main" id="{1BDD3B8E-DDAD-0828-3889-141A8916098B}"/>
              </a:ext>
            </a:extLst>
          </p:cNvPr>
          <p:cNvPicPr>
            <a:picLocks noChangeAspect="1"/>
          </p:cNvPicPr>
          <p:nvPr/>
        </p:nvPicPr>
        <p:blipFill>
          <a:blip r:embed="rId3"/>
          <a:stretch>
            <a:fillRect/>
          </a:stretch>
        </p:blipFill>
        <p:spPr>
          <a:xfrm>
            <a:off x="500621" y="2737037"/>
            <a:ext cx="5838825" cy="866775"/>
          </a:xfrm>
          <a:prstGeom prst="rect">
            <a:avLst/>
          </a:prstGeom>
        </p:spPr>
      </p:pic>
      <p:pic>
        <p:nvPicPr>
          <p:cNvPr id="9" name="Imagen 8">
            <a:extLst>
              <a:ext uri="{FF2B5EF4-FFF2-40B4-BE49-F238E27FC236}">
                <a16:creationId xmlns:a16="http://schemas.microsoft.com/office/drawing/2014/main" id="{BBD430BA-4E79-BF2A-71B3-991428CF48D1}"/>
              </a:ext>
            </a:extLst>
          </p:cNvPr>
          <p:cNvPicPr>
            <a:picLocks noChangeAspect="1"/>
          </p:cNvPicPr>
          <p:nvPr/>
        </p:nvPicPr>
        <p:blipFill>
          <a:blip r:embed="rId4"/>
          <a:stretch>
            <a:fillRect/>
          </a:stretch>
        </p:blipFill>
        <p:spPr>
          <a:xfrm>
            <a:off x="5146861" y="1200150"/>
            <a:ext cx="6897316" cy="1362075"/>
          </a:xfrm>
          <a:prstGeom prst="rect">
            <a:avLst/>
          </a:prstGeom>
        </p:spPr>
      </p:pic>
      <p:pic>
        <p:nvPicPr>
          <p:cNvPr id="11" name="Imagen 10">
            <a:extLst>
              <a:ext uri="{FF2B5EF4-FFF2-40B4-BE49-F238E27FC236}">
                <a16:creationId xmlns:a16="http://schemas.microsoft.com/office/drawing/2014/main" id="{EE88AA80-3291-5998-C024-E32A1AD3F0DA}"/>
              </a:ext>
            </a:extLst>
          </p:cNvPr>
          <p:cNvPicPr>
            <a:picLocks noChangeAspect="1"/>
          </p:cNvPicPr>
          <p:nvPr/>
        </p:nvPicPr>
        <p:blipFill>
          <a:blip r:embed="rId5"/>
          <a:stretch>
            <a:fillRect/>
          </a:stretch>
        </p:blipFill>
        <p:spPr>
          <a:xfrm>
            <a:off x="3745566" y="3778624"/>
            <a:ext cx="7724444" cy="2492749"/>
          </a:xfrm>
          <a:prstGeom prst="rect">
            <a:avLst/>
          </a:prstGeom>
        </p:spPr>
      </p:pic>
      <p:sp>
        <p:nvSpPr>
          <p:cNvPr id="12" name="CuadroTexto 11">
            <a:extLst>
              <a:ext uri="{FF2B5EF4-FFF2-40B4-BE49-F238E27FC236}">
                <a16:creationId xmlns:a16="http://schemas.microsoft.com/office/drawing/2014/main" id="{33FE8D00-980C-7934-7C65-7AC7E22CA838}"/>
              </a:ext>
            </a:extLst>
          </p:cNvPr>
          <p:cNvSpPr txBox="1"/>
          <p:nvPr/>
        </p:nvSpPr>
        <p:spPr>
          <a:xfrm>
            <a:off x="396967" y="3778624"/>
            <a:ext cx="3275200" cy="2862322"/>
          </a:xfrm>
          <a:prstGeom prst="rect">
            <a:avLst/>
          </a:prstGeom>
          <a:noFill/>
        </p:spPr>
        <p:txBody>
          <a:bodyPr wrap="square" rtlCol="0">
            <a:spAutoFit/>
          </a:bodyPr>
          <a:lstStyle/>
          <a:p>
            <a:pPr algn="l"/>
            <a:r>
              <a:rPr lang="es-MX" b="0" i="0" dirty="0">
                <a:solidFill>
                  <a:srgbClr val="1F1F1F"/>
                </a:solidFill>
                <a:effectLst/>
                <a:latin typeface="Source Sans Pro" panose="020B0503030403020204" pitchFamily="34" charset="0"/>
              </a:rPr>
              <a:t>Enlace a la plantilla 1: </a:t>
            </a:r>
            <a:r>
              <a:rPr lang="es-MX" b="0" i="0" u="sng" dirty="0">
                <a:solidFill>
                  <a:srgbClr val="1F1F1F"/>
                </a:solidFill>
                <a:effectLst/>
                <a:latin typeface="Source Sans Pro" panose="020B0503030403020204" pitchFamily="34" charset="0"/>
                <a:hlinkClick r:id="rId6"/>
              </a:rPr>
              <a:t>Ejemplo de plantilla 1</a:t>
            </a:r>
            <a:endParaRPr lang="es-MX" b="0" i="0" dirty="0">
              <a:solidFill>
                <a:srgbClr val="1F1F1F"/>
              </a:solidFill>
              <a:effectLst/>
              <a:latin typeface="Source Sans Pro" panose="020B0503030403020204" pitchFamily="34" charset="0"/>
            </a:endParaRPr>
          </a:p>
          <a:p>
            <a:pPr algn="l"/>
            <a:r>
              <a:rPr lang="es-MX" b="0" i="0" dirty="0">
                <a:solidFill>
                  <a:srgbClr val="1F1F1F"/>
                </a:solidFill>
                <a:effectLst/>
                <a:latin typeface="Source Sans Pro" panose="020B0503030403020204" pitchFamily="34" charset="0"/>
              </a:rPr>
              <a:t>Enlace a la plantilla 2: </a:t>
            </a:r>
            <a:r>
              <a:rPr lang="es-MX" b="0" i="0" u="sng" dirty="0">
                <a:solidFill>
                  <a:srgbClr val="1F1F1F"/>
                </a:solidFill>
                <a:effectLst/>
                <a:latin typeface="Source Sans Pro" panose="020B0503030403020204" pitchFamily="34" charset="0"/>
                <a:hlinkClick r:id="rId7"/>
              </a:rPr>
              <a:t>Ejemplo de plantilla 2</a:t>
            </a:r>
            <a:endParaRPr lang="es-MX" b="0" i="0" dirty="0">
              <a:solidFill>
                <a:srgbClr val="1F1F1F"/>
              </a:solidFill>
              <a:effectLst/>
              <a:latin typeface="Source Sans Pro" panose="020B0503030403020204" pitchFamily="34" charset="0"/>
            </a:endParaRPr>
          </a:p>
          <a:p>
            <a:endParaRPr lang="es-MX" dirty="0"/>
          </a:p>
          <a:p>
            <a:r>
              <a:rPr lang="es-MX" b="0" i="0" dirty="0">
                <a:solidFill>
                  <a:srgbClr val="1F1F1F"/>
                </a:solidFill>
                <a:effectLst/>
                <a:latin typeface="Source Sans Pro" panose="020B0503030403020204" pitchFamily="34" charset="0"/>
              </a:rPr>
              <a:t>Al seleccionar el formato de un currículum, es importante tener en cuenta lo que deseas enfatizar a tus posibles empleadores.</a:t>
            </a:r>
            <a:endParaRPr lang="es-MX" dirty="0"/>
          </a:p>
        </p:txBody>
      </p:sp>
    </p:spTree>
    <p:extLst>
      <p:ext uri="{BB962C8B-B14F-4D97-AF65-F5344CB8AC3E}">
        <p14:creationId xmlns:p14="http://schemas.microsoft.com/office/powerpoint/2010/main" val="2122908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C61BB40-7E1C-681C-385C-8B265D957619}"/>
              </a:ext>
            </a:extLst>
          </p:cNvPr>
          <p:cNvPicPr>
            <a:picLocks noChangeAspect="1"/>
          </p:cNvPicPr>
          <p:nvPr/>
        </p:nvPicPr>
        <p:blipFill>
          <a:blip r:embed="rId2"/>
          <a:stretch>
            <a:fillRect/>
          </a:stretch>
        </p:blipFill>
        <p:spPr>
          <a:xfrm>
            <a:off x="709052" y="425543"/>
            <a:ext cx="1495425" cy="1381125"/>
          </a:xfrm>
          <a:prstGeom prst="rect">
            <a:avLst/>
          </a:prstGeom>
        </p:spPr>
      </p:pic>
      <p:sp>
        <p:nvSpPr>
          <p:cNvPr id="6" name="CuadroTexto 5">
            <a:extLst>
              <a:ext uri="{FF2B5EF4-FFF2-40B4-BE49-F238E27FC236}">
                <a16:creationId xmlns:a16="http://schemas.microsoft.com/office/drawing/2014/main" id="{F88962B8-96DE-6AA0-0BA9-83EB4F23C57E}"/>
              </a:ext>
            </a:extLst>
          </p:cNvPr>
          <p:cNvSpPr txBox="1"/>
          <p:nvPr/>
        </p:nvSpPr>
        <p:spPr>
          <a:xfrm>
            <a:off x="5757582" y="2551837"/>
            <a:ext cx="6051177" cy="1754326"/>
          </a:xfrm>
          <a:prstGeom prst="rect">
            <a:avLst/>
          </a:prstGeom>
          <a:noFill/>
        </p:spPr>
        <p:txBody>
          <a:bodyPr wrap="square" rtlCol="0">
            <a:spAutoFit/>
          </a:bodyPr>
          <a:lstStyle/>
          <a:p>
            <a:pPr marL="285750" indent="-285750" algn="l">
              <a:buFont typeface="Arial" panose="020B0604020202020204" pitchFamily="34" charset="0"/>
              <a:buChar char="•"/>
            </a:pPr>
            <a:r>
              <a:rPr lang="es-MX" b="0" i="0" dirty="0">
                <a:effectLst/>
                <a:latin typeface="Source Sans Pro" panose="020B0503030403020204" pitchFamily="34" charset="0"/>
              </a:rPr>
              <a:t>Destrezas analíticas sólidas</a:t>
            </a:r>
          </a:p>
          <a:p>
            <a:pPr marL="285750" indent="-285750" algn="l">
              <a:buFont typeface="Arial" panose="020B0604020202020204" pitchFamily="34" charset="0"/>
              <a:buChar char="•"/>
            </a:pPr>
            <a:r>
              <a:rPr lang="es-MX" b="0" i="0" dirty="0">
                <a:effectLst/>
                <a:latin typeface="Source Sans Pro" panose="020B0503030403020204" pitchFamily="34" charset="0"/>
              </a:rPr>
              <a:t>Reconocimiento de patrones</a:t>
            </a:r>
          </a:p>
          <a:p>
            <a:pPr marL="285750" indent="-285750" algn="l">
              <a:buFont typeface="Arial" panose="020B0604020202020204" pitchFamily="34" charset="0"/>
              <a:buChar char="•"/>
            </a:pPr>
            <a:r>
              <a:rPr lang="es-MX" b="0" i="0" dirty="0">
                <a:effectLst/>
                <a:latin typeface="Source Sans Pro" panose="020B0503030403020204" pitchFamily="34" charset="0"/>
              </a:rPr>
              <a:t>Bases de datos relacionales y SQL</a:t>
            </a:r>
          </a:p>
          <a:p>
            <a:pPr marL="285750" indent="-285750" algn="l">
              <a:buFont typeface="Arial" panose="020B0604020202020204" pitchFamily="34" charset="0"/>
              <a:buChar char="•"/>
            </a:pPr>
            <a:r>
              <a:rPr lang="es-MX" b="0" i="0" dirty="0">
                <a:effectLst/>
                <a:latin typeface="Source Sans Pro" panose="020B0503030403020204" pitchFamily="34" charset="0"/>
              </a:rPr>
              <a:t>Destrezas sólidas de visualización de datos</a:t>
            </a:r>
          </a:p>
          <a:p>
            <a:pPr marL="285750" indent="-285750" algn="l">
              <a:buFont typeface="Arial" panose="020B0604020202020204" pitchFamily="34" charset="0"/>
              <a:buChar char="•"/>
            </a:pPr>
            <a:r>
              <a:rPr lang="es-MX" b="0" i="0" dirty="0">
                <a:effectLst/>
                <a:latin typeface="Source Sans Pro" panose="020B0503030403020204" pitchFamily="34" charset="0"/>
              </a:rPr>
              <a:t>Competencia en hojas de cálculo, SQL, R y </a:t>
            </a:r>
            <a:r>
              <a:rPr lang="es-MX" b="0" i="0" dirty="0" err="1">
                <a:effectLst/>
                <a:latin typeface="Source Sans Pro" panose="020B0503030403020204" pitchFamily="34" charset="0"/>
              </a:rPr>
              <a:t>Tableau</a:t>
            </a:r>
            <a:endParaRPr lang="es-MX" b="0" i="0" dirty="0">
              <a:effectLst/>
              <a:latin typeface="Source Sans Pro" panose="020B0503030403020204" pitchFamily="34" charset="0"/>
            </a:endParaRPr>
          </a:p>
          <a:p>
            <a:pPr marL="285750" indent="-285750">
              <a:buFont typeface="Arial" panose="020B0604020202020204" pitchFamily="34" charset="0"/>
              <a:buChar char="•"/>
            </a:pPr>
            <a:endParaRPr lang="es-MX" dirty="0"/>
          </a:p>
        </p:txBody>
      </p:sp>
      <p:pic>
        <p:nvPicPr>
          <p:cNvPr id="8" name="Imagen 7">
            <a:extLst>
              <a:ext uri="{FF2B5EF4-FFF2-40B4-BE49-F238E27FC236}">
                <a16:creationId xmlns:a16="http://schemas.microsoft.com/office/drawing/2014/main" id="{800E2DDD-FF48-468C-2809-319E2B45A08E}"/>
              </a:ext>
            </a:extLst>
          </p:cNvPr>
          <p:cNvPicPr>
            <a:picLocks noChangeAspect="1"/>
          </p:cNvPicPr>
          <p:nvPr/>
        </p:nvPicPr>
        <p:blipFill>
          <a:blip r:embed="rId3"/>
          <a:stretch>
            <a:fillRect/>
          </a:stretch>
        </p:blipFill>
        <p:spPr>
          <a:xfrm>
            <a:off x="383241" y="2516000"/>
            <a:ext cx="4914900" cy="1205395"/>
          </a:xfrm>
          <a:prstGeom prst="rect">
            <a:avLst/>
          </a:prstGeom>
        </p:spPr>
      </p:pic>
      <p:pic>
        <p:nvPicPr>
          <p:cNvPr id="10" name="Imagen 9">
            <a:extLst>
              <a:ext uri="{FF2B5EF4-FFF2-40B4-BE49-F238E27FC236}">
                <a16:creationId xmlns:a16="http://schemas.microsoft.com/office/drawing/2014/main" id="{E9CEB775-A2B5-2555-8A56-6D93DB9B7468}"/>
              </a:ext>
            </a:extLst>
          </p:cNvPr>
          <p:cNvPicPr>
            <a:picLocks noChangeAspect="1"/>
          </p:cNvPicPr>
          <p:nvPr/>
        </p:nvPicPr>
        <p:blipFill>
          <a:blip r:embed="rId4"/>
          <a:stretch>
            <a:fillRect/>
          </a:stretch>
        </p:blipFill>
        <p:spPr>
          <a:xfrm>
            <a:off x="3782093" y="282667"/>
            <a:ext cx="6353175" cy="1666875"/>
          </a:xfrm>
          <a:prstGeom prst="rect">
            <a:avLst/>
          </a:prstGeom>
        </p:spPr>
      </p:pic>
      <p:pic>
        <p:nvPicPr>
          <p:cNvPr id="12" name="Imagen 11">
            <a:extLst>
              <a:ext uri="{FF2B5EF4-FFF2-40B4-BE49-F238E27FC236}">
                <a16:creationId xmlns:a16="http://schemas.microsoft.com/office/drawing/2014/main" id="{BEC3D19E-D3E9-EBAE-3CEE-B413C8B9667A}"/>
              </a:ext>
            </a:extLst>
          </p:cNvPr>
          <p:cNvPicPr>
            <a:picLocks noChangeAspect="1"/>
          </p:cNvPicPr>
          <p:nvPr/>
        </p:nvPicPr>
        <p:blipFill>
          <a:blip r:embed="rId5"/>
          <a:stretch>
            <a:fillRect/>
          </a:stretch>
        </p:blipFill>
        <p:spPr>
          <a:xfrm>
            <a:off x="709052" y="4127408"/>
            <a:ext cx="5905500" cy="1562100"/>
          </a:xfrm>
          <a:prstGeom prst="rect">
            <a:avLst/>
          </a:prstGeom>
        </p:spPr>
      </p:pic>
      <p:pic>
        <p:nvPicPr>
          <p:cNvPr id="14" name="Imagen 13">
            <a:extLst>
              <a:ext uri="{FF2B5EF4-FFF2-40B4-BE49-F238E27FC236}">
                <a16:creationId xmlns:a16="http://schemas.microsoft.com/office/drawing/2014/main" id="{625E0E19-C745-D928-CE0F-8056D0D8A734}"/>
              </a:ext>
            </a:extLst>
          </p:cNvPr>
          <p:cNvPicPr>
            <a:picLocks noChangeAspect="1"/>
          </p:cNvPicPr>
          <p:nvPr/>
        </p:nvPicPr>
        <p:blipFill>
          <a:blip r:embed="rId6"/>
          <a:stretch>
            <a:fillRect/>
          </a:stretch>
        </p:blipFill>
        <p:spPr>
          <a:xfrm>
            <a:off x="7959257" y="4366559"/>
            <a:ext cx="1647825" cy="1333500"/>
          </a:xfrm>
          <a:prstGeom prst="rect">
            <a:avLst/>
          </a:prstGeom>
        </p:spPr>
      </p:pic>
    </p:spTree>
    <p:extLst>
      <p:ext uri="{BB962C8B-B14F-4D97-AF65-F5344CB8AC3E}">
        <p14:creationId xmlns:p14="http://schemas.microsoft.com/office/powerpoint/2010/main" val="3592512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75C311F-81C5-002E-593C-6D6F549C4BF7}"/>
              </a:ext>
            </a:extLst>
          </p:cNvPr>
          <p:cNvSpPr txBox="1"/>
          <p:nvPr/>
        </p:nvSpPr>
        <p:spPr>
          <a:xfrm>
            <a:off x="132230" y="181957"/>
            <a:ext cx="11577917" cy="6494085"/>
          </a:xfrm>
          <a:prstGeom prst="rect">
            <a:avLst/>
          </a:prstGeom>
          <a:noFill/>
        </p:spPr>
        <p:txBody>
          <a:bodyPr wrap="square">
            <a:spAutoFit/>
          </a:bodyPr>
          <a:lstStyle/>
          <a:p>
            <a:pPr algn="l"/>
            <a:r>
              <a:rPr lang="es-MX" sz="1600" b="1" i="0" dirty="0">
                <a:solidFill>
                  <a:srgbClr val="1F1F1F"/>
                </a:solidFill>
                <a:effectLst/>
                <a:latin typeface="var(--cds-font-family-source-sans-pro)"/>
              </a:rPr>
              <a:t>Recursos de </a:t>
            </a:r>
            <a:r>
              <a:rPr lang="es-MX" sz="1600" b="1" i="0" dirty="0" err="1">
                <a:solidFill>
                  <a:srgbClr val="1F1F1F"/>
                </a:solidFill>
                <a:effectLst/>
                <a:latin typeface="var(--cds-font-family-source-sans-pro)"/>
              </a:rPr>
              <a:t>CareerCon</a:t>
            </a:r>
            <a:r>
              <a:rPr lang="es-MX" sz="1600" b="1" i="0" dirty="0">
                <a:solidFill>
                  <a:srgbClr val="1F1F1F"/>
                </a:solidFill>
                <a:effectLst/>
                <a:latin typeface="var(--cds-font-family-source-sans-pro)"/>
              </a:rPr>
              <a:t> 2019</a:t>
            </a:r>
          </a:p>
          <a:p>
            <a:pPr algn="l"/>
            <a:r>
              <a:rPr lang="es-MX" sz="1600" b="0" i="0" dirty="0">
                <a:solidFill>
                  <a:srgbClr val="1F1F1F"/>
                </a:solidFill>
                <a:effectLst/>
                <a:latin typeface="var(--cds-font-family-source-sans-pro)"/>
              </a:rPr>
              <a:t>Explora las </a:t>
            </a:r>
            <a:r>
              <a:rPr lang="es-MX" sz="1600" b="0" i="0" u="sng" dirty="0">
                <a:solidFill>
                  <a:srgbClr val="1F1F1F"/>
                </a:solidFill>
                <a:effectLst/>
                <a:latin typeface="var(--cds-font-family-source-sans-pro)"/>
                <a:hlinkClick r:id="rId2"/>
              </a:rPr>
              <a:t>sesiones completas de </a:t>
            </a:r>
            <a:r>
              <a:rPr lang="es-MX" sz="1600" b="0" i="0" u="sng" dirty="0" err="1">
                <a:solidFill>
                  <a:srgbClr val="1F1F1F"/>
                </a:solidFill>
                <a:effectLst/>
                <a:latin typeface="var(--cds-font-family-source-sans-pro)"/>
                <a:hlinkClick r:id="rId2"/>
              </a:rPr>
              <a:t>CareerCon</a:t>
            </a:r>
            <a:r>
              <a:rPr lang="es-MX" sz="1600" b="0" i="0" u="sng" dirty="0">
                <a:solidFill>
                  <a:srgbClr val="1F1F1F"/>
                </a:solidFill>
                <a:effectLst/>
                <a:latin typeface="var(--cds-font-family-source-sans-pro)"/>
                <a:hlinkClick r:id="rId2"/>
              </a:rPr>
              <a:t> 2019</a:t>
            </a:r>
            <a:r>
              <a:rPr lang="es-MX" sz="1600" b="0" i="0" dirty="0">
                <a:solidFill>
                  <a:srgbClr val="1F1F1F"/>
                </a:solidFill>
                <a:effectLst/>
                <a:latin typeface="var(--cds-font-family-source-sans-pro)"/>
              </a:rPr>
              <a:t>.</a:t>
            </a:r>
          </a:p>
          <a:p>
            <a:pPr algn="l"/>
            <a:r>
              <a:rPr lang="es-MX" sz="1600" b="0" i="0" dirty="0">
                <a:solidFill>
                  <a:srgbClr val="1F1F1F"/>
                </a:solidFill>
                <a:effectLst/>
                <a:latin typeface="var(--cds-font-family-source-sans-pro)"/>
              </a:rPr>
              <a:t>Asegúrate de revisar el </a:t>
            </a:r>
            <a:r>
              <a:rPr lang="es-MX" sz="1600" b="0" i="0" u="sng" dirty="0">
                <a:solidFill>
                  <a:srgbClr val="1F1F1F"/>
                </a:solidFill>
                <a:effectLst/>
                <a:latin typeface="var(--cds-font-family-source-sans-pro)"/>
                <a:hlinkClick r:id="rId3"/>
              </a:rPr>
              <a:t>Portfolio y análisis de currículum con gerentes de contratación de la ciencia de datos</a:t>
            </a:r>
            <a:r>
              <a:rPr lang="es-MX" sz="1600" b="0" i="0" dirty="0">
                <a:solidFill>
                  <a:srgbClr val="1F1F1F"/>
                </a:solidFill>
                <a:effectLst/>
                <a:latin typeface="var(--cds-font-family-source-sans-pro)"/>
              </a:rPr>
              <a:t>: Un panel de gerentes de contratación analiza lo que buscan en los candidatos y cómo examinan los distintos currículums enviados por los solicitantes de empleo como tú. Aprende de los errores de los demás y mantente a la vanguardia, adaptando tu currículum o portfolio para evitar los errores señalados y capitalizar en lo que las demás personas han hecho bien en sus currículums.</a:t>
            </a:r>
          </a:p>
          <a:p>
            <a:pPr algn="l"/>
            <a:r>
              <a:rPr lang="es-MX" sz="1600" b="1" i="0" dirty="0">
                <a:solidFill>
                  <a:srgbClr val="1F1F1F"/>
                </a:solidFill>
                <a:effectLst/>
                <a:latin typeface="var(--cds-font-family-source-sans-pro)"/>
              </a:rPr>
              <a:t>Novedades de </a:t>
            </a:r>
            <a:r>
              <a:rPr lang="es-MX" sz="1600" b="1" i="0" dirty="0" err="1">
                <a:solidFill>
                  <a:srgbClr val="1F1F1F"/>
                </a:solidFill>
                <a:effectLst/>
                <a:latin typeface="var(--cds-font-family-source-sans-pro)"/>
              </a:rPr>
              <a:t>CareerCon</a:t>
            </a:r>
            <a:r>
              <a:rPr lang="es-MX" sz="1600" b="1" i="0" dirty="0">
                <a:solidFill>
                  <a:srgbClr val="1F1F1F"/>
                </a:solidFill>
                <a:effectLst/>
                <a:latin typeface="var(--cds-font-family-source-sans-pro)"/>
              </a:rPr>
              <a:t> 2018</a:t>
            </a:r>
          </a:p>
          <a:p>
            <a:pPr algn="l"/>
            <a:r>
              <a:rPr lang="es-MX" sz="1600" b="0" i="0" u="sng" dirty="0">
                <a:solidFill>
                  <a:srgbClr val="1F1F1F"/>
                </a:solidFill>
                <a:effectLst/>
                <a:latin typeface="var(--cds-font-family-source-sans-pro)"/>
                <a:hlinkClick r:id="rId4"/>
              </a:rPr>
              <a:t>Cómo </a:t>
            </a:r>
            <a:r>
              <a:rPr lang="es-MX" sz="1600" b="0" i="0" dirty="0">
                <a:solidFill>
                  <a:srgbClr val="1F1F1F"/>
                </a:solidFill>
                <a:effectLst/>
                <a:latin typeface="var(--cds-font-family-source-sans-pro)"/>
              </a:rPr>
              <a:t>un portafolio y un </a:t>
            </a:r>
            <a:r>
              <a:rPr lang="es-MX" sz="1600" b="0" i="0" u="sng" dirty="0">
                <a:solidFill>
                  <a:srgbClr val="1F1F1F"/>
                </a:solidFill>
                <a:effectLst/>
                <a:latin typeface="var(--cds-font-family-source-sans-pro)"/>
                <a:hlinkClick r:id="rId4"/>
              </a:rPr>
              <a:t>currículum de ciencia de datos convincentes</a:t>
            </a:r>
            <a:r>
              <a:rPr lang="es-MX" sz="1600" b="0" i="0" dirty="0">
                <a:solidFill>
                  <a:srgbClr val="1F1F1F"/>
                </a:solidFill>
                <a:effectLst/>
                <a:latin typeface="var(--cds-font-family-source-sans-pro)"/>
              </a:rPr>
              <a:t>: Un gerente de contratación de </a:t>
            </a:r>
            <a:r>
              <a:rPr lang="es-MX" sz="1600" b="0" i="0" dirty="0" err="1">
                <a:solidFill>
                  <a:srgbClr val="1F1F1F"/>
                </a:solidFill>
                <a:effectLst/>
                <a:latin typeface="var(--cds-font-family-source-sans-pro)"/>
              </a:rPr>
              <a:t>Quora</a:t>
            </a:r>
            <a:r>
              <a:rPr lang="es-MX" sz="1600" b="0" i="0" dirty="0">
                <a:solidFill>
                  <a:srgbClr val="1F1F1F"/>
                </a:solidFill>
                <a:effectLst/>
                <a:latin typeface="var(--cds-font-family-source-sans-pro)"/>
              </a:rPr>
              <a:t> revisa currículums reales de candidatos de la ciencia de datos y les proporciona a los candidatos sus comentarios sobre las áreas de mejora. Aprende qué incluir y qué omitir en tu currículum y portafolio, además de consejos sobre el formato. Esto ofrece una gran visión de primera mano sobre lo que buscan los gerentes de contratación cuando revisan el currículum y el portafolio.</a:t>
            </a:r>
          </a:p>
          <a:p>
            <a:pPr algn="l"/>
            <a:r>
              <a:rPr lang="es-MX" sz="1600" b="0" i="0" u="sng" dirty="0">
                <a:solidFill>
                  <a:srgbClr val="1F1F1F"/>
                </a:solidFill>
                <a:effectLst/>
                <a:latin typeface="var(--cds-font-family-source-sans-pro)"/>
                <a:hlinkClick r:id="rId5"/>
              </a:rPr>
              <a:t>Descripción general del proceso de entrevista de la ciencia de datos</a:t>
            </a:r>
            <a:r>
              <a:rPr lang="es-MX" sz="1600" b="0" i="0" dirty="0">
                <a:solidFill>
                  <a:srgbClr val="1F1F1F"/>
                </a:solidFill>
                <a:effectLst/>
                <a:latin typeface="var(--cds-font-family-source-sans-pro)"/>
              </a:rPr>
              <a:t>: Los gerentes de contratación de Google analizan las entrevistas típicas de la ciencia de datos, que incluyen las habilidades interpersonales y las destrezas que deseas priorizar. Obtendrás un mejor sentido del proceso de entrevista de ambos lados, y te prepararás mejor sobre qué esperar cuando te entrevisten para un puesto de ciencia de datos.</a:t>
            </a:r>
          </a:p>
          <a:p>
            <a:pPr algn="l"/>
            <a:r>
              <a:rPr lang="es-MX" sz="1600" b="0" i="0" u="sng" dirty="0">
                <a:solidFill>
                  <a:srgbClr val="1F1F1F"/>
                </a:solidFill>
                <a:effectLst/>
                <a:latin typeface="var(--cds-font-family-source-sans-pro)"/>
                <a:hlinkClick r:id="rId6"/>
              </a:rPr>
              <a:t>Desglose en vivo sobre las preguntas de la entrevista de ciencia de datos</a:t>
            </a:r>
            <a:r>
              <a:rPr lang="es-MX" sz="1600" b="0" i="0" dirty="0">
                <a:solidFill>
                  <a:srgbClr val="1F1F1F"/>
                </a:solidFill>
                <a:effectLst/>
                <a:latin typeface="var(--cds-font-family-source-sans-pro)"/>
              </a:rPr>
              <a:t>: Mira un simulacro de entrevista para ver cómo un científico de datos de </a:t>
            </a:r>
            <a:r>
              <a:rPr lang="es-MX" sz="1600" b="0" i="0" dirty="0" err="1">
                <a:solidFill>
                  <a:srgbClr val="1F1F1F"/>
                </a:solidFill>
                <a:effectLst/>
                <a:latin typeface="var(--cds-font-family-source-sans-pro)"/>
              </a:rPr>
              <a:t>Kaggle</a:t>
            </a:r>
            <a:r>
              <a:rPr lang="es-MX" sz="1600" b="0" i="0" dirty="0">
                <a:solidFill>
                  <a:srgbClr val="1F1F1F"/>
                </a:solidFill>
                <a:effectLst/>
                <a:latin typeface="var(--cds-font-family-source-sans-pro)"/>
              </a:rPr>
              <a:t> responde preguntas durante una entrevista de ciencia de datos. ¡El video incluye también codificación en vivo! Este video es una gran preparación para algunas de las preguntas de la entrevista de ciencia de datos más comúnmente formuladas. </a:t>
            </a:r>
          </a:p>
          <a:p>
            <a:pPr algn="l"/>
            <a:r>
              <a:rPr lang="es-MX" sz="1600" b="0" i="0" u="sng" dirty="0">
                <a:solidFill>
                  <a:srgbClr val="1F1F1F"/>
                </a:solidFill>
                <a:effectLst/>
                <a:latin typeface="var(--cds-font-family-source-sans-pro)"/>
                <a:hlinkClick r:id="rId7"/>
              </a:rPr>
              <a:t>¿Soy una buena opción? Cómo identificar tus mejores oportunidades laborales de la ciencia de datos</a:t>
            </a:r>
            <a:r>
              <a:rPr lang="es-MX" sz="1600" b="0" i="0" dirty="0">
                <a:solidFill>
                  <a:srgbClr val="1F1F1F"/>
                </a:solidFill>
                <a:effectLst/>
                <a:latin typeface="var(--cds-font-family-source-sans-pro)"/>
              </a:rPr>
              <a:t>: ¿Alguna vez te preguntaste si eras idóneo para tu profesión futura? Este chat con Jessica Kirkpatrick, gerente de inteligencia, te proporciona un buen desglose de los diferentes tipos de categorías dentro del mercado laboral de la ciencia de datos, los distintos tipos de oportunidades laborales que puedes advertir y cómo puedes formular tus destrezas y trabajos anteriores de otra profesión para que se adapten al mercado laboral de la ciencia de datos. </a:t>
            </a:r>
          </a:p>
          <a:p>
            <a:pPr algn="l"/>
            <a:r>
              <a:rPr lang="es-MX" sz="1600" b="0" i="0" u="sng" dirty="0">
                <a:solidFill>
                  <a:srgbClr val="1F1F1F"/>
                </a:solidFill>
                <a:effectLst/>
                <a:latin typeface="var(--cds-font-family-source-sans-pro)"/>
                <a:hlinkClick r:id="rId8"/>
              </a:rPr>
              <a:t>Historias reales de un panel de personas que cambiaron de profesión con éxito</a:t>
            </a:r>
            <a:r>
              <a:rPr lang="es-MX" sz="1600" b="0" i="0" dirty="0">
                <a:solidFill>
                  <a:srgbClr val="1F1F1F"/>
                </a:solidFill>
                <a:effectLst/>
                <a:latin typeface="var(--cds-font-family-source-sans-pro)"/>
              </a:rPr>
              <a:t>: ¿Estás cambiando de profesión? ¡Excelente! Aprende de personas que estuvieron en tu misma posición y que cambiaron su profesión por la de la ciencia de datos con éxito. Este panel analiza las distintas experiencias en sus profesiones y en la vida que los hicieron cambiar al campo de la ciencia de datos.     </a:t>
            </a:r>
          </a:p>
        </p:txBody>
      </p:sp>
    </p:spTree>
    <p:extLst>
      <p:ext uri="{BB962C8B-B14F-4D97-AF65-F5344CB8AC3E}">
        <p14:creationId xmlns:p14="http://schemas.microsoft.com/office/powerpoint/2010/main" val="895609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637EDF8-4498-2C90-35B3-CADB5169E6D2}"/>
              </a:ext>
            </a:extLst>
          </p:cNvPr>
          <p:cNvSpPr>
            <a:spLocks noGrp="1"/>
          </p:cNvSpPr>
          <p:nvPr>
            <p:ph idx="1"/>
          </p:nvPr>
        </p:nvSpPr>
        <p:spPr>
          <a:xfrm>
            <a:off x="770792" y="586703"/>
            <a:ext cx="10650415" cy="5684594"/>
          </a:xfrm>
        </p:spPr>
        <p:txBody>
          <a:bodyPr>
            <a:normAutofit fontScale="92500" lnSpcReduction="10000"/>
          </a:bodyPr>
          <a:lstStyle/>
          <a:p>
            <a:pPr algn="l"/>
            <a:r>
              <a:rPr lang="es-MX" sz="2000" b="1" i="0" dirty="0">
                <a:solidFill>
                  <a:srgbClr val="1F1F1F"/>
                </a:solidFill>
                <a:effectLst/>
                <a:latin typeface="unset"/>
              </a:rPr>
              <a:t>1. Lenguaje de consulta estructurado (SQL): </a:t>
            </a:r>
            <a:r>
              <a:rPr lang="es-MX" sz="2000" b="0" i="0" dirty="0">
                <a:solidFill>
                  <a:srgbClr val="1F1F1F"/>
                </a:solidFill>
                <a:effectLst/>
                <a:latin typeface="var(--cds-font-family-source-sans-pro)"/>
              </a:rPr>
              <a:t>SQL se considera una destreza básica que es fundamental para el puesto de analista de datos de nivel básico. SQL te ayuda a comunicarte con las bases de datos y, más específicamente, está diseñado para ayudarte a recuperar información de las bases de datos. Todos los meses, se publican miles de trabajos para analistas de datos que requieren SQL, y saber cómo utilizar SQL sigue siendo una de las funciones de trabajo más comunes de un analista de datos. </a:t>
            </a:r>
          </a:p>
          <a:p>
            <a:pPr algn="l"/>
            <a:r>
              <a:rPr lang="es-MX" sz="2000" b="1" i="0" dirty="0">
                <a:solidFill>
                  <a:srgbClr val="1F1F1F"/>
                </a:solidFill>
                <a:effectLst/>
                <a:latin typeface="unset"/>
              </a:rPr>
              <a:t>2. Hojas de cálculo: </a:t>
            </a:r>
            <a:r>
              <a:rPr lang="es-MX" sz="2000" b="0" i="0" dirty="0">
                <a:solidFill>
                  <a:srgbClr val="1F1F1F"/>
                </a:solidFill>
                <a:effectLst/>
                <a:latin typeface="var(--cds-font-family-source-sans-pro)"/>
              </a:rPr>
              <a:t>Si bien SQL es muy conocido, el 62% de las empresas todavía prefieren utilizar hojas de cálculo para los conocimientos sobre los datos. Cuando obtengas tu primer trabajo como analista de datos, la primera versión de tu base de datos podría estar en forma de hoja de cálculo, que sigue siendo una herramienta poderosa para informar o presentar conjuntos de datos. Por eso, es importante que te familiarices con el uso de las hojas de cálculo para los conocimientos sobre los datos.</a:t>
            </a:r>
          </a:p>
          <a:p>
            <a:pPr algn="l"/>
            <a:r>
              <a:rPr lang="es-MX" sz="2000" b="1" i="0" dirty="0">
                <a:solidFill>
                  <a:srgbClr val="1F1F1F"/>
                </a:solidFill>
                <a:effectLst/>
                <a:latin typeface="unset"/>
              </a:rPr>
              <a:t>3. Herramientas de visualización de datos: </a:t>
            </a:r>
            <a:r>
              <a:rPr lang="es-MX" sz="2000" b="0" i="0" dirty="0">
                <a:solidFill>
                  <a:srgbClr val="1F1F1F"/>
                </a:solidFill>
                <a:effectLst/>
                <a:latin typeface="var(--cds-font-family-source-sans-pro)"/>
              </a:rPr>
              <a:t>Las herramientas de visualización de datos ayudan a simplificar los datos complejos y permiten que los datos se entiendan visualmente. Luego de reunir y analizar los datos, se les encarga a los analistas de datos que representen sus hallazgos y que conviertan esa información en algo simple de comprender. Las herramientas comunes que se utilizan en el análisis de datos incluyen </a:t>
            </a:r>
            <a:r>
              <a:rPr lang="es-MX" sz="2000" b="0" i="0" dirty="0" err="1">
                <a:solidFill>
                  <a:srgbClr val="1F1F1F"/>
                </a:solidFill>
                <a:effectLst/>
                <a:latin typeface="var(--cds-font-family-source-sans-pro)"/>
              </a:rPr>
              <a:t>Tableau</a:t>
            </a:r>
            <a:r>
              <a:rPr lang="es-MX" sz="2000" b="0" i="0" dirty="0">
                <a:solidFill>
                  <a:srgbClr val="1F1F1F"/>
                </a:solidFill>
                <a:effectLst/>
                <a:latin typeface="var(--cds-font-family-source-sans-pro)"/>
              </a:rPr>
              <a:t>, </a:t>
            </a:r>
            <a:r>
              <a:rPr lang="es-MX" sz="2000" b="0" i="0" dirty="0" err="1">
                <a:solidFill>
                  <a:srgbClr val="1F1F1F"/>
                </a:solidFill>
                <a:effectLst/>
                <a:latin typeface="var(--cds-font-family-source-sans-pro)"/>
              </a:rPr>
              <a:t>Microstrategy</a:t>
            </a:r>
            <a:r>
              <a:rPr lang="es-MX" sz="2000" b="0" i="0" dirty="0">
                <a:solidFill>
                  <a:srgbClr val="1F1F1F"/>
                </a:solidFill>
                <a:effectLst/>
                <a:latin typeface="var(--cds-font-family-source-sans-pro)"/>
              </a:rPr>
              <a:t>, Data Studio, </a:t>
            </a:r>
            <a:r>
              <a:rPr lang="es-MX" sz="2000" b="0" i="0" dirty="0" err="1">
                <a:solidFill>
                  <a:srgbClr val="1F1F1F"/>
                </a:solidFill>
                <a:effectLst/>
                <a:latin typeface="var(--cds-font-family-source-sans-pro)"/>
              </a:rPr>
              <a:t>Looker</a:t>
            </a:r>
            <a:r>
              <a:rPr lang="es-MX" sz="2000" b="0" i="0" dirty="0">
                <a:solidFill>
                  <a:srgbClr val="1F1F1F"/>
                </a:solidFill>
                <a:effectLst/>
                <a:latin typeface="var(--cds-font-family-source-sans-pro)"/>
              </a:rPr>
              <a:t>, </a:t>
            </a:r>
            <a:r>
              <a:rPr lang="es-MX" sz="2000" b="0" i="0" dirty="0" err="1">
                <a:solidFill>
                  <a:srgbClr val="1F1F1F"/>
                </a:solidFill>
                <a:effectLst/>
                <a:latin typeface="var(--cds-font-family-source-sans-pro)"/>
              </a:rPr>
              <a:t>Datarama</a:t>
            </a:r>
            <a:r>
              <a:rPr lang="es-MX" sz="2000" b="0" i="0" dirty="0">
                <a:solidFill>
                  <a:srgbClr val="1F1F1F"/>
                </a:solidFill>
                <a:effectLst/>
                <a:latin typeface="var(--cds-font-family-source-sans-pro)"/>
              </a:rPr>
              <a:t>, Microsoft </a:t>
            </a:r>
            <a:r>
              <a:rPr lang="es-MX" sz="2000" b="0" i="0" dirty="0" err="1">
                <a:solidFill>
                  <a:srgbClr val="1F1F1F"/>
                </a:solidFill>
                <a:effectLst/>
                <a:latin typeface="var(--cds-font-family-source-sans-pro)"/>
              </a:rPr>
              <a:t>Power</a:t>
            </a:r>
            <a:r>
              <a:rPr lang="es-MX" sz="2000" b="0" i="0" dirty="0">
                <a:solidFill>
                  <a:srgbClr val="1F1F1F"/>
                </a:solidFill>
                <a:effectLst/>
                <a:latin typeface="var(--cds-font-family-source-sans-pro)"/>
              </a:rPr>
              <a:t> BI y muchas más. Entre estas, </a:t>
            </a:r>
            <a:r>
              <a:rPr lang="es-MX" sz="2000" b="0" i="0" dirty="0" err="1">
                <a:solidFill>
                  <a:srgbClr val="1F1F1F"/>
                </a:solidFill>
                <a:effectLst/>
                <a:latin typeface="var(--cds-font-family-source-sans-pro)"/>
              </a:rPr>
              <a:t>Tableau</a:t>
            </a:r>
            <a:r>
              <a:rPr lang="es-MX" sz="2000" b="0" i="0" dirty="0">
                <a:solidFill>
                  <a:srgbClr val="1F1F1F"/>
                </a:solidFill>
                <a:effectLst/>
                <a:latin typeface="var(--cds-font-family-source-sans-pro)"/>
              </a:rPr>
              <a:t> es la más conocida por lo fácil que es utilizarla, por lo que es imprescindible para los analistas de datos principiantes. Además, los estudios demuestran que se espera que los trabajos de análisis de datos que requieren el uso de </a:t>
            </a:r>
            <a:r>
              <a:rPr lang="es-MX" sz="2000" b="0" i="0" dirty="0" err="1">
                <a:solidFill>
                  <a:srgbClr val="1F1F1F"/>
                </a:solidFill>
                <a:effectLst/>
                <a:latin typeface="var(--cds-font-family-source-sans-pro)"/>
              </a:rPr>
              <a:t>Tableau</a:t>
            </a:r>
            <a:r>
              <a:rPr lang="es-MX" sz="2000" b="0" i="0" dirty="0">
                <a:solidFill>
                  <a:srgbClr val="1F1F1F"/>
                </a:solidFill>
                <a:effectLst/>
                <a:latin typeface="var(--cds-font-family-source-sans-pro)"/>
              </a:rPr>
              <a:t> aumenten un 34.9% la próxima década.</a:t>
            </a:r>
          </a:p>
          <a:p>
            <a:pPr algn="l"/>
            <a:r>
              <a:rPr lang="es-MX" sz="2000" b="1" i="0" dirty="0">
                <a:solidFill>
                  <a:srgbClr val="1F1F1F"/>
                </a:solidFill>
                <a:effectLst/>
                <a:latin typeface="unset"/>
              </a:rPr>
              <a:t>4</a:t>
            </a:r>
            <a:r>
              <a:rPr lang="es-MX" sz="2000" b="0" i="0" dirty="0">
                <a:solidFill>
                  <a:srgbClr val="1F1F1F"/>
                </a:solidFill>
                <a:effectLst/>
                <a:latin typeface="var(--cds-font-family-source-sans-pro)"/>
              </a:rPr>
              <a:t>. </a:t>
            </a:r>
            <a:r>
              <a:rPr lang="es-MX" sz="2000" b="1" i="0" dirty="0">
                <a:solidFill>
                  <a:srgbClr val="1F1F1F"/>
                </a:solidFill>
                <a:effectLst/>
                <a:latin typeface="unset"/>
              </a:rPr>
              <a:t>Programación R o Python: </a:t>
            </a:r>
            <a:r>
              <a:rPr lang="es-MX" sz="2000" b="0" i="0" dirty="0">
                <a:solidFill>
                  <a:srgbClr val="1F1F1F"/>
                </a:solidFill>
                <a:effectLst/>
                <a:latin typeface="var(--cds-font-family-source-sans-pro)"/>
              </a:rPr>
              <a:t>Dado que solo menos de un tercio de los puestos de analista de datos de nivel básico requieren conocimiento de Python o R, no es necesario que seas competente en los lenguajes de programación como analista de datos de nivel básico. Pero R o Python son buenas incorporaciones para tener a medida que avances en tu profesión. </a:t>
            </a:r>
          </a:p>
          <a:p>
            <a:endParaRPr lang="es-MX" sz="2000" dirty="0"/>
          </a:p>
        </p:txBody>
      </p:sp>
    </p:spTree>
    <p:extLst>
      <p:ext uri="{BB962C8B-B14F-4D97-AF65-F5344CB8AC3E}">
        <p14:creationId xmlns:p14="http://schemas.microsoft.com/office/powerpoint/2010/main" val="2359989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D95E2C7-AA9B-EA61-7F43-027CB1619BAE}"/>
              </a:ext>
            </a:extLst>
          </p:cNvPr>
          <p:cNvSpPr>
            <a:spLocks noGrp="1"/>
          </p:cNvSpPr>
          <p:nvPr>
            <p:ph idx="1"/>
          </p:nvPr>
        </p:nvSpPr>
        <p:spPr>
          <a:xfrm>
            <a:off x="226359" y="121023"/>
            <a:ext cx="11739282" cy="6208199"/>
          </a:xfrm>
        </p:spPr>
        <p:txBody>
          <a:bodyPr>
            <a:noAutofit/>
          </a:bodyPr>
          <a:lstStyle/>
          <a:p>
            <a:pPr algn="l"/>
            <a:r>
              <a:rPr lang="es-MX" sz="1500" b="0" i="0" dirty="0">
                <a:solidFill>
                  <a:srgbClr val="1F1F1F"/>
                </a:solidFill>
                <a:effectLst/>
                <a:latin typeface="var(--cds-font-family-source-sans-pro)"/>
              </a:rPr>
              <a:t>1. </a:t>
            </a:r>
            <a:r>
              <a:rPr lang="es-MX" sz="1500" b="1" i="0" dirty="0">
                <a:solidFill>
                  <a:srgbClr val="1F1F1F"/>
                </a:solidFill>
                <a:effectLst/>
                <a:latin typeface="unset"/>
              </a:rPr>
              <a:t>Destrezas de presentador</a:t>
            </a:r>
            <a:endParaRPr lang="es-MX" sz="1500" b="0" i="0" dirty="0">
              <a:solidFill>
                <a:srgbClr val="1F1F1F"/>
              </a:solidFill>
              <a:effectLst/>
              <a:latin typeface="var(--cds-font-family-source-sans-pro)"/>
            </a:endParaRPr>
          </a:p>
          <a:p>
            <a:pPr marL="0" indent="0" algn="l">
              <a:buNone/>
            </a:pPr>
            <a:r>
              <a:rPr lang="es-MX" sz="1500" b="0" i="0" dirty="0">
                <a:solidFill>
                  <a:srgbClr val="1F1F1F"/>
                </a:solidFill>
                <a:effectLst/>
                <a:latin typeface="var(--cds-font-family-source-sans-pro)"/>
              </a:rPr>
              <a:t>Si bien reunir y analizar los datos es una gran parte del trabajo, presentar tus hallazgos de manera simple y clara es igual de importante. Desearás estructurar tus hallazgos de manera que permita que tu audiencia conozca exactamente qué conclusiones se supone que deben sacar. </a:t>
            </a:r>
          </a:p>
          <a:p>
            <a:pPr algn="l"/>
            <a:r>
              <a:rPr lang="es-MX" sz="1500" b="0" i="0" dirty="0">
                <a:solidFill>
                  <a:srgbClr val="1F1F1F"/>
                </a:solidFill>
                <a:effectLst/>
                <a:latin typeface="var(--cds-font-family-source-sans-pro)"/>
              </a:rPr>
              <a:t>2. </a:t>
            </a:r>
            <a:r>
              <a:rPr lang="es-MX" sz="1500" b="1" i="0" dirty="0">
                <a:solidFill>
                  <a:srgbClr val="1F1F1F"/>
                </a:solidFill>
                <a:effectLst/>
                <a:latin typeface="unset"/>
              </a:rPr>
              <a:t>Colaboración </a:t>
            </a:r>
            <a:endParaRPr lang="es-MX" sz="1500" b="0" i="0" dirty="0">
              <a:solidFill>
                <a:srgbClr val="1F1F1F"/>
              </a:solidFill>
              <a:effectLst/>
              <a:latin typeface="var(--cds-font-family-source-sans-pro)"/>
            </a:endParaRPr>
          </a:p>
          <a:p>
            <a:pPr marL="0" indent="0" algn="l">
              <a:buNone/>
            </a:pPr>
            <a:r>
              <a:rPr lang="es-MX" sz="1500" b="0" i="0" dirty="0">
                <a:solidFill>
                  <a:srgbClr val="1F1F1F"/>
                </a:solidFill>
                <a:effectLst/>
                <a:latin typeface="var(--cds-font-family-source-sans-pro)"/>
              </a:rPr>
              <a:t>Como analista de datos, te solicitarán que trabajes con muchos grupos e interesados (en ocasiones internos o externos) y tu capacidad para compartir ideas, conocimientos y críticas será fundamental. Es importante que tú y tu equipo, que podría estar formado por ingenieros e investigadores, hagan lo mejor que puedan para cumplir con el trabajo. </a:t>
            </a:r>
          </a:p>
          <a:p>
            <a:pPr algn="l"/>
            <a:r>
              <a:rPr lang="es-MX" sz="1500" b="0" i="0" dirty="0">
                <a:solidFill>
                  <a:srgbClr val="1F1F1F"/>
                </a:solidFill>
                <a:effectLst/>
                <a:latin typeface="var(--cds-font-family-source-sans-pro)"/>
              </a:rPr>
              <a:t>3. </a:t>
            </a:r>
            <a:r>
              <a:rPr lang="es-MX" sz="1500" b="1" i="0" dirty="0">
                <a:solidFill>
                  <a:srgbClr val="1F1F1F"/>
                </a:solidFill>
                <a:effectLst/>
                <a:latin typeface="unset"/>
              </a:rPr>
              <a:t>Comunicación</a:t>
            </a:r>
            <a:endParaRPr lang="es-MX" sz="1500" b="0" i="0" dirty="0">
              <a:solidFill>
                <a:srgbClr val="1F1F1F"/>
              </a:solidFill>
              <a:effectLst/>
              <a:latin typeface="var(--cds-font-family-source-sans-pro)"/>
            </a:endParaRPr>
          </a:p>
          <a:p>
            <a:pPr marL="0" indent="0" algn="l">
              <a:buNone/>
            </a:pPr>
            <a:r>
              <a:rPr lang="es-MX" sz="1500" b="0" i="0" dirty="0">
                <a:solidFill>
                  <a:srgbClr val="1F1F1F"/>
                </a:solidFill>
                <a:effectLst/>
                <a:latin typeface="var(--cds-font-family-source-sans-pro)"/>
              </a:rPr>
              <a:t>Los analistas de datos deben comunicarse eficazmente para obtener los datos que necesitan. Además, es importante que seas capaz de trabajar y de comunicarte con claridad con los equipos y con los líderes comerciales con un lenguaje que entiendan. </a:t>
            </a:r>
          </a:p>
          <a:p>
            <a:pPr algn="l"/>
            <a:r>
              <a:rPr lang="es-MX" sz="1500" b="0" i="0" dirty="0">
                <a:solidFill>
                  <a:srgbClr val="1F1F1F"/>
                </a:solidFill>
                <a:effectLst/>
                <a:latin typeface="var(--cds-font-family-source-sans-pro)"/>
              </a:rPr>
              <a:t>4. </a:t>
            </a:r>
            <a:r>
              <a:rPr lang="es-MX" sz="1500" b="1" i="0" dirty="0">
                <a:solidFill>
                  <a:srgbClr val="1F1F1F"/>
                </a:solidFill>
                <a:effectLst/>
                <a:latin typeface="unset"/>
              </a:rPr>
              <a:t>Investigación </a:t>
            </a:r>
            <a:endParaRPr lang="es-MX" sz="1500" b="0" i="0" dirty="0">
              <a:solidFill>
                <a:srgbClr val="1F1F1F"/>
              </a:solidFill>
              <a:effectLst/>
              <a:latin typeface="var(--cds-font-family-source-sans-pro)"/>
            </a:endParaRPr>
          </a:p>
          <a:p>
            <a:pPr marL="0" indent="0" algn="l">
              <a:buNone/>
            </a:pPr>
            <a:r>
              <a:rPr lang="es-MX" sz="1500" b="0" i="0" dirty="0">
                <a:solidFill>
                  <a:srgbClr val="1F1F1F"/>
                </a:solidFill>
                <a:effectLst/>
                <a:latin typeface="var(--cds-font-family-source-sans-pro)"/>
              </a:rPr>
              <a:t>Como analista de datos, aun si tienes todos los datos a disposición, deberás analizarlos y obtener conocimientos cruciales de estos. Para analizar los datos y sacar conclusiones, deberás realizar investigaciones para mantenerte integrado a las tendencias de la industria. </a:t>
            </a:r>
          </a:p>
          <a:p>
            <a:pPr algn="l"/>
            <a:r>
              <a:rPr lang="es-MX" sz="1500" b="0" i="0" dirty="0">
                <a:solidFill>
                  <a:srgbClr val="1F1F1F"/>
                </a:solidFill>
                <a:effectLst/>
                <a:latin typeface="var(--cds-font-family-source-sans-pro)"/>
              </a:rPr>
              <a:t>5. </a:t>
            </a:r>
            <a:r>
              <a:rPr lang="es-MX" sz="1500" b="1" i="0" dirty="0">
                <a:solidFill>
                  <a:srgbClr val="1F1F1F"/>
                </a:solidFill>
                <a:effectLst/>
                <a:latin typeface="unset"/>
              </a:rPr>
              <a:t>Destrezas para solucionar problemas </a:t>
            </a:r>
            <a:endParaRPr lang="es-MX" sz="1500" b="0" i="0" dirty="0">
              <a:solidFill>
                <a:srgbClr val="1F1F1F"/>
              </a:solidFill>
              <a:effectLst/>
              <a:latin typeface="var(--cds-font-family-source-sans-pro)"/>
            </a:endParaRPr>
          </a:p>
          <a:p>
            <a:pPr marL="0" indent="0" algn="l">
              <a:buNone/>
            </a:pPr>
            <a:r>
              <a:rPr lang="es-MX" sz="1500" b="0" i="0" dirty="0">
                <a:solidFill>
                  <a:srgbClr val="1F1F1F"/>
                </a:solidFill>
                <a:effectLst/>
                <a:latin typeface="var(--cds-font-family-source-sans-pro)"/>
              </a:rPr>
              <a:t>La resolución de problemas es una parte importante del trabajo del analista de datos, y encontrarás momentos en los que haya errores en las bases de datos, en el código o incluso en la captura de datos. Deberás adaptarte y romper con los paradigmas para encontrar soluciones alternativas a estos problemas.</a:t>
            </a:r>
          </a:p>
          <a:p>
            <a:pPr algn="l"/>
            <a:r>
              <a:rPr lang="es-MX" sz="1500" b="0" i="0" dirty="0">
                <a:solidFill>
                  <a:srgbClr val="1F1F1F"/>
                </a:solidFill>
                <a:effectLst/>
                <a:latin typeface="var(--cds-font-family-source-sans-pro)"/>
              </a:rPr>
              <a:t>6. </a:t>
            </a:r>
            <a:r>
              <a:rPr lang="es-MX" sz="1500" b="1" i="0" dirty="0">
                <a:solidFill>
                  <a:srgbClr val="1F1F1F"/>
                </a:solidFill>
                <a:effectLst/>
                <a:latin typeface="unset"/>
              </a:rPr>
              <a:t>Capacidad de adaptación </a:t>
            </a:r>
            <a:endParaRPr lang="es-MX" sz="1500" b="0" i="0" dirty="0">
              <a:solidFill>
                <a:srgbClr val="1F1F1F"/>
              </a:solidFill>
              <a:effectLst/>
              <a:latin typeface="var(--cds-font-family-source-sans-pro)"/>
            </a:endParaRPr>
          </a:p>
          <a:p>
            <a:pPr marL="0" indent="0" algn="l">
              <a:buNone/>
            </a:pPr>
            <a:r>
              <a:rPr lang="es-MX" sz="1500" b="0" i="0" dirty="0">
                <a:solidFill>
                  <a:srgbClr val="1F1F1F"/>
                </a:solidFill>
                <a:effectLst/>
                <a:latin typeface="var(--cds-font-family-source-sans-pro)"/>
              </a:rPr>
              <a:t>En el mundo de los datos en constante cambio, debes tener capacidad de adaptación y ser flexible. Como analista de datos, estarás trabajando en muchos equipos con distintos niveles de necesidades y conocimiento, que requiere que te adaptes a distintos equipos, niveles de conocimiento e interesados.  </a:t>
            </a:r>
          </a:p>
          <a:p>
            <a:pPr algn="l"/>
            <a:r>
              <a:rPr lang="es-MX" sz="1500" b="0" i="0" dirty="0">
                <a:solidFill>
                  <a:srgbClr val="1F1F1F"/>
                </a:solidFill>
                <a:effectLst/>
                <a:latin typeface="var(--cds-font-family-source-sans-pro)"/>
              </a:rPr>
              <a:t>7. </a:t>
            </a:r>
            <a:r>
              <a:rPr lang="es-MX" sz="1500" b="1" i="0" dirty="0">
                <a:solidFill>
                  <a:srgbClr val="1F1F1F"/>
                </a:solidFill>
                <a:effectLst/>
                <a:latin typeface="unset"/>
              </a:rPr>
              <a:t>Atención a los detalles </a:t>
            </a:r>
            <a:endParaRPr lang="es-MX" sz="1500" b="0" i="0" dirty="0">
              <a:solidFill>
                <a:srgbClr val="1F1F1F"/>
              </a:solidFill>
              <a:effectLst/>
              <a:latin typeface="var(--cds-font-family-source-sans-pro)"/>
            </a:endParaRPr>
          </a:p>
          <a:p>
            <a:pPr marL="0" indent="0" algn="l">
              <a:buNone/>
            </a:pPr>
            <a:r>
              <a:rPr lang="es-MX" sz="1500" b="0" i="0" dirty="0">
                <a:solidFill>
                  <a:srgbClr val="1F1F1F"/>
                </a:solidFill>
                <a:effectLst/>
                <a:latin typeface="var(--cds-font-family-source-sans-pro)"/>
              </a:rPr>
              <a:t>Una sola línea de un código incorrecto puede desestabilizar todo, por eso prestar atención a los detalles es fundamental para un analista de datos. Cuando se trata de entender y de informar los hallazgos, te ayuda a centrarte en los detalles que le interesan a tu audiencia. </a:t>
            </a:r>
          </a:p>
          <a:p>
            <a:pPr marL="0" indent="0">
              <a:buNone/>
            </a:pPr>
            <a:endParaRPr lang="es-MX" sz="1500" dirty="0"/>
          </a:p>
        </p:txBody>
      </p:sp>
    </p:spTree>
    <p:extLst>
      <p:ext uri="{BB962C8B-B14F-4D97-AF65-F5344CB8AC3E}">
        <p14:creationId xmlns:p14="http://schemas.microsoft.com/office/powerpoint/2010/main" val="32870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37A6832-69E4-690E-13D9-4BC6B166D3BC}"/>
              </a:ext>
            </a:extLst>
          </p:cNvPr>
          <p:cNvPicPr>
            <a:picLocks noChangeAspect="1"/>
          </p:cNvPicPr>
          <p:nvPr/>
        </p:nvPicPr>
        <p:blipFill>
          <a:blip r:embed="rId2"/>
          <a:stretch>
            <a:fillRect/>
          </a:stretch>
        </p:blipFill>
        <p:spPr>
          <a:xfrm>
            <a:off x="361950" y="540403"/>
            <a:ext cx="5734050" cy="828675"/>
          </a:xfrm>
          <a:prstGeom prst="rect">
            <a:avLst/>
          </a:prstGeom>
        </p:spPr>
      </p:pic>
      <p:pic>
        <p:nvPicPr>
          <p:cNvPr id="7" name="Imagen 6">
            <a:extLst>
              <a:ext uri="{FF2B5EF4-FFF2-40B4-BE49-F238E27FC236}">
                <a16:creationId xmlns:a16="http://schemas.microsoft.com/office/drawing/2014/main" id="{5BF34B66-4BA7-B580-D146-6A7F37530BB3}"/>
              </a:ext>
            </a:extLst>
          </p:cNvPr>
          <p:cNvPicPr>
            <a:picLocks noChangeAspect="1"/>
          </p:cNvPicPr>
          <p:nvPr/>
        </p:nvPicPr>
        <p:blipFill>
          <a:blip r:embed="rId3"/>
          <a:stretch>
            <a:fillRect/>
          </a:stretch>
        </p:blipFill>
        <p:spPr>
          <a:xfrm>
            <a:off x="7751669" y="287990"/>
            <a:ext cx="2228850" cy="666750"/>
          </a:xfrm>
          <a:prstGeom prst="rect">
            <a:avLst/>
          </a:prstGeom>
        </p:spPr>
      </p:pic>
      <p:pic>
        <p:nvPicPr>
          <p:cNvPr id="9" name="Imagen 8">
            <a:extLst>
              <a:ext uri="{FF2B5EF4-FFF2-40B4-BE49-F238E27FC236}">
                <a16:creationId xmlns:a16="http://schemas.microsoft.com/office/drawing/2014/main" id="{2E4EB0F9-9E34-6376-9C59-A1D5D4DC5D8B}"/>
              </a:ext>
            </a:extLst>
          </p:cNvPr>
          <p:cNvPicPr>
            <a:picLocks noChangeAspect="1"/>
          </p:cNvPicPr>
          <p:nvPr/>
        </p:nvPicPr>
        <p:blipFill>
          <a:blip r:embed="rId4"/>
          <a:stretch>
            <a:fillRect/>
          </a:stretch>
        </p:blipFill>
        <p:spPr>
          <a:xfrm>
            <a:off x="7130303" y="1534645"/>
            <a:ext cx="3471582" cy="448911"/>
          </a:xfrm>
          <a:prstGeom prst="rect">
            <a:avLst/>
          </a:prstGeom>
        </p:spPr>
      </p:pic>
      <p:pic>
        <p:nvPicPr>
          <p:cNvPr id="11" name="Imagen 10">
            <a:extLst>
              <a:ext uri="{FF2B5EF4-FFF2-40B4-BE49-F238E27FC236}">
                <a16:creationId xmlns:a16="http://schemas.microsoft.com/office/drawing/2014/main" id="{6CB5ACC3-6946-11E4-488D-F99562D08B1B}"/>
              </a:ext>
            </a:extLst>
          </p:cNvPr>
          <p:cNvPicPr>
            <a:picLocks noChangeAspect="1"/>
          </p:cNvPicPr>
          <p:nvPr/>
        </p:nvPicPr>
        <p:blipFill>
          <a:blip r:embed="rId5"/>
          <a:stretch>
            <a:fillRect/>
          </a:stretch>
        </p:blipFill>
        <p:spPr>
          <a:xfrm>
            <a:off x="6201614" y="2330263"/>
            <a:ext cx="5705475" cy="1390650"/>
          </a:xfrm>
          <a:prstGeom prst="rect">
            <a:avLst/>
          </a:prstGeom>
        </p:spPr>
      </p:pic>
      <p:pic>
        <p:nvPicPr>
          <p:cNvPr id="13" name="Imagen 12">
            <a:extLst>
              <a:ext uri="{FF2B5EF4-FFF2-40B4-BE49-F238E27FC236}">
                <a16:creationId xmlns:a16="http://schemas.microsoft.com/office/drawing/2014/main" id="{EB7AC99C-AE20-88EE-1B04-CD537C91E625}"/>
              </a:ext>
            </a:extLst>
          </p:cNvPr>
          <p:cNvPicPr>
            <a:picLocks noChangeAspect="1"/>
          </p:cNvPicPr>
          <p:nvPr/>
        </p:nvPicPr>
        <p:blipFill>
          <a:blip r:embed="rId6"/>
          <a:stretch>
            <a:fillRect/>
          </a:stretch>
        </p:blipFill>
        <p:spPr>
          <a:xfrm>
            <a:off x="7319963" y="4067620"/>
            <a:ext cx="1608827" cy="544721"/>
          </a:xfrm>
          <a:prstGeom prst="rect">
            <a:avLst/>
          </a:prstGeom>
        </p:spPr>
      </p:pic>
      <p:pic>
        <p:nvPicPr>
          <p:cNvPr id="15" name="Imagen 14">
            <a:extLst>
              <a:ext uri="{FF2B5EF4-FFF2-40B4-BE49-F238E27FC236}">
                <a16:creationId xmlns:a16="http://schemas.microsoft.com/office/drawing/2014/main" id="{41CB20D7-98C9-BE5A-8BCB-254AC471D8B1}"/>
              </a:ext>
            </a:extLst>
          </p:cNvPr>
          <p:cNvPicPr>
            <a:picLocks noChangeAspect="1"/>
          </p:cNvPicPr>
          <p:nvPr/>
        </p:nvPicPr>
        <p:blipFill>
          <a:blip r:embed="rId7"/>
          <a:stretch>
            <a:fillRect/>
          </a:stretch>
        </p:blipFill>
        <p:spPr>
          <a:xfrm>
            <a:off x="7804055" y="5109042"/>
            <a:ext cx="1104900" cy="428625"/>
          </a:xfrm>
          <a:prstGeom prst="rect">
            <a:avLst/>
          </a:prstGeom>
        </p:spPr>
      </p:pic>
      <p:pic>
        <p:nvPicPr>
          <p:cNvPr id="17" name="Imagen 16">
            <a:extLst>
              <a:ext uri="{FF2B5EF4-FFF2-40B4-BE49-F238E27FC236}">
                <a16:creationId xmlns:a16="http://schemas.microsoft.com/office/drawing/2014/main" id="{28C15E90-8D2E-502A-ECB7-4323463CE01B}"/>
              </a:ext>
            </a:extLst>
          </p:cNvPr>
          <p:cNvPicPr>
            <a:picLocks noChangeAspect="1"/>
          </p:cNvPicPr>
          <p:nvPr/>
        </p:nvPicPr>
        <p:blipFill>
          <a:blip r:embed="rId8"/>
          <a:stretch>
            <a:fillRect/>
          </a:stretch>
        </p:blipFill>
        <p:spPr>
          <a:xfrm>
            <a:off x="6511762" y="5909463"/>
            <a:ext cx="4255633" cy="544721"/>
          </a:xfrm>
          <a:prstGeom prst="rect">
            <a:avLst/>
          </a:prstGeom>
        </p:spPr>
      </p:pic>
      <p:pic>
        <p:nvPicPr>
          <p:cNvPr id="19" name="Imagen 18">
            <a:extLst>
              <a:ext uri="{FF2B5EF4-FFF2-40B4-BE49-F238E27FC236}">
                <a16:creationId xmlns:a16="http://schemas.microsoft.com/office/drawing/2014/main" id="{729271F6-FE0A-CF66-48C7-71EEC7ECA10A}"/>
              </a:ext>
            </a:extLst>
          </p:cNvPr>
          <p:cNvPicPr>
            <a:picLocks noChangeAspect="1"/>
          </p:cNvPicPr>
          <p:nvPr/>
        </p:nvPicPr>
        <p:blipFill>
          <a:blip r:embed="rId9"/>
          <a:stretch>
            <a:fillRect/>
          </a:stretch>
        </p:blipFill>
        <p:spPr>
          <a:xfrm>
            <a:off x="1307237" y="5909464"/>
            <a:ext cx="4357760" cy="544720"/>
          </a:xfrm>
          <a:prstGeom prst="rect">
            <a:avLst/>
          </a:prstGeom>
        </p:spPr>
      </p:pic>
      <p:sp>
        <p:nvSpPr>
          <p:cNvPr id="20" name="CuadroTexto 19">
            <a:extLst>
              <a:ext uri="{FF2B5EF4-FFF2-40B4-BE49-F238E27FC236}">
                <a16:creationId xmlns:a16="http://schemas.microsoft.com/office/drawing/2014/main" id="{DC516526-2529-2CC7-BC19-D773C6C505F5}"/>
              </a:ext>
            </a:extLst>
          </p:cNvPr>
          <p:cNvSpPr txBox="1"/>
          <p:nvPr/>
        </p:nvSpPr>
        <p:spPr>
          <a:xfrm>
            <a:off x="954506" y="2551837"/>
            <a:ext cx="4137646" cy="2246769"/>
          </a:xfrm>
          <a:prstGeom prst="rect">
            <a:avLst/>
          </a:prstGeom>
          <a:noFill/>
        </p:spPr>
        <p:txBody>
          <a:bodyPr wrap="square" rtlCol="0">
            <a:spAutoFit/>
          </a:bodyPr>
          <a:lstStyle/>
          <a:p>
            <a:r>
              <a:rPr lang="es-MX" sz="2000" b="0" i="0">
                <a:solidFill>
                  <a:schemeClr val="accent5">
                    <a:lumMod val="75000"/>
                  </a:schemeClr>
                </a:solidFill>
                <a:effectLst/>
                <a:latin typeface="Source Sans Pro" panose="020B0503030403020204" pitchFamily="34" charset="0"/>
              </a:rPr>
              <a:t>Como analista de datos, tendrás que manejar muchos datos, y SQL es una de las herramientas que pueden facilitarte mucho el trabajo. </a:t>
            </a:r>
            <a:r>
              <a:rPr lang="es-MX" sz="2000" b="0" i="0" dirty="0">
                <a:solidFill>
                  <a:schemeClr val="accent5">
                    <a:lumMod val="75000"/>
                  </a:schemeClr>
                </a:solidFill>
                <a:effectLst/>
                <a:latin typeface="Source Sans Pro" panose="020B0503030403020204" pitchFamily="34" charset="0"/>
              </a:rPr>
              <a:t>SQL es la principal forma en que los analistas de datos extraen datos de las bases de datos</a:t>
            </a:r>
            <a:endParaRPr lang="es-MX" sz="2000" dirty="0">
              <a:solidFill>
                <a:schemeClr val="accent5">
                  <a:lumMod val="75000"/>
                </a:schemeClr>
              </a:solidFill>
            </a:endParaRPr>
          </a:p>
        </p:txBody>
      </p:sp>
    </p:spTree>
    <p:extLst>
      <p:ext uri="{BB962C8B-B14F-4D97-AF65-F5344CB8AC3E}">
        <p14:creationId xmlns:p14="http://schemas.microsoft.com/office/powerpoint/2010/main" val="3841158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163F9A-2099-3EA6-139A-EE00770CCC8A}"/>
              </a:ext>
            </a:extLst>
          </p:cNvPr>
          <p:cNvSpPr>
            <a:spLocks noGrp="1"/>
          </p:cNvSpPr>
          <p:nvPr>
            <p:ph idx="1"/>
          </p:nvPr>
        </p:nvSpPr>
        <p:spPr>
          <a:xfrm>
            <a:off x="466164" y="215153"/>
            <a:ext cx="11259671" cy="5975257"/>
          </a:xfrm>
        </p:spPr>
        <p:txBody>
          <a:bodyPr>
            <a:normAutofit fontScale="70000" lnSpcReduction="20000"/>
          </a:bodyPr>
          <a:lstStyle/>
          <a:p>
            <a:pPr algn="l"/>
            <a:r>
              <a:rPr lang="es-MX" b="0" i="0" dirty="0">
                <a:solidFill>
                  <a:srgbClr val="1F1F1F"/>
                </a:solidFill>
                <a:effectLst/>
                <a:latin typeface="Source Sans Pro" panose="020B0503030403020204" pitchFamily="34" charset="0"/>
              </a:rPr>
              <a:t>Cuando piensas sobre cómo representar tu experiencia laboral en tu currículum de manera eficaz, podría ser útil consultar las siguientes mejores prácticas:</a:t>
            </a:r>
          </a:p>
          <a:p>
            <a:pPr algn="l"/>
            <a:r>
              <a:rPr lang="es-MX" b="0" i="0" dirty="0">
                <a:solidFill>
                  <a:srgbClr val="1F1F1F"/>
                </a:solidFill>
                <a:effectLst/>
                <a:latin typeface="Source Sans Pro" panose="020B0503030403020204" pitchFamily="34" charset="0"/>
              </a:rPr>
              <a:t>En primer lugar, céntrate en tus logros y explícalos utilizando la fórmula </a:t>
            </a:r>
            <a:r>
              <a:rPr lang="es-MX" b="1" i="0" dirty="0">
                <a:solidFill>
                  <a:srgbClr val="1F1F1F"/>
                </a:solidFill>
                <a:effectLst/>
                <a:latin typeface="unset"/>
              </a:rPr>
              <a:t>“X cumplido, según la medición de Y, realizando Z.”</a:t>
            </a:r>
            <a:endParaRPr lang="es-MX" b="0" i="0" dirty="0">
              <a:solidFill>
                <a:srgbClr val="1F1F1F"/>
              </a:solidFill>
              <a:effectLst/>
              <a:latin typeface="Source Sans Pro" panose="020B0503030403020204" pitchFamily="34" charset="0"/>
            </a:endParaRPr>
          </a:p>
          <a:p>
            <a:pPr algn="l"/>
            <a:r>
              <a:rPr lang="es-MX" b="0" i="0" dirty="0">
                <a:solidFill>
                  <a:srgbClr val="1F1F1F"/>
                </a:solidFill>
                <a:effectLst/>
                <a:latin typeface="Source Sans Pro" panose="020B0503030403020204" pitchFamily="34" charset="0"/>
              </a:rPr>
              <a:t>Siempre que sea posible, utiliza números para explicar tus logros. Por ejemplo, “Aumento del 15% en la productividad de fabricación al mejorar el compromiso de los empleados de la planta” es mejor que “Aumento de la productividad de fabricación”.</a:t>
            </a:r>
          </a:p>
          <a:p>
            <a:pPr algn="l"/>
            <a:r>
              <a:rPr lang="es-MX" b="0" i="0" dirty="0">
                <a:solidFill>
                  <a:srgbClr val="1F1F1F"/>
                </a:solidFill>
                <a:effectLst/>
                <a:latin typeface="Source Sans Pro" panose="020B0503030403020204" pitchFamily="34" charset="0"/>
              </a:rPr>
              <a:t>Expresa tu experiencia laboral y tareas mediante expresiones de </a:t>
            </a:r>
            <a:r>
              <a:rPr lang="es-MX" b="1" i="0" dirty="0">
                <a:solidFill>
                  <a:srgbClr val="1F1F1F"/>
                </a:solidFill>
                <a:effectLst/>
                <a:latin typeface="unset"/>
              </a:rPr>
              <a:t>problema-acción-resultado</a:t>
            </a:r>
            <a:r>
              <a:rPr lang="es-MX" b="0" i="0" dirty="0">
                <a:solidFill>
                  <a:srgbClr val="1F1F1F"/>
                </a:solidFill>
                <a:effectLst/>
                <a:latin typeface="Source Sans Pro" panose="020B0503030403020204" pitchFamily="34" charset="0"/>
              </a:rPr>
              <a:t> (PAR).</a:t>
            </a:r>
          </a:p>
          <a:p>
            <a:pPr algn="l"/>
            <a:r>
              <a:rPr lang="es-MX" b="0" i="0" dirty="0">
                <a:solidFill>
                  <a:srgbClr val="1F1F1F"/>
                </a:solidFill>
                <a:effectLst/>
                <a:latin typeface="Source Sans Pro" panose="020B0503030403020204" pitchFamily="34" charset="0"/>
              </a:rPr>
              <a:t>Por ejemplo, en lugar de decir “estuve a cargo de dos blogs mensualmente”, deberías expresarlo así: “un sitio web muy poco conocido obtuvo más de 2,000 clics nuevos mediante blogs estratégicos”.</a:t>
            </a:r>
          </a:p>
          <a:p>
            <a:pPr algn="l"/>
            <a:r>
              <a:rPr lang="es-MX" b="0" i="0" dirty="0">
                <a:solidFill>
                  <a:srgbClr val="1F1F1F"/>
                </a:solidFill>
                <a:effectLst/>
                <a:latin typeface="Source Sans Pro" panose="020B0503030403020204" pitchFamily="34" charset="0"/>
              </a:rPr>
              <a:t>Describe empleos que destaquen las </a:t>
            </a:r>
            <a:r>
              <a:rPr lang="es-MX" b="1" i="0" dirty="0">
                <a:solidFill>
                  <a:srgbClr val="1F1F1F"/>
                </a:solidFill>
                <a:effectLst/>
                <a:latin typeface="unset"/>
              </a:rPr>
              <a:t>destrezas transferibles</a:t>
            </a:r>
            <a:r>
              <a:rPr lang="es-MX" b="0" i="0" dirty="0">
                <a:solidFill>
                  <a:srgbClr val="1F1F1F"/>
                </a:solidFill>
                <a:effectLst/>
                <a:latin typeface="Source Sans Pro" panose="020B0503030403020204" pitchFamily="34" charset="0"/>
              </a:rPr>
              <a:t> (aquellas destrezas que se pueden transferir de un empleo o industria a otro).</a:t>
            </a:r>
          </a:p>
          <a:p>
            <a:pPr algn="l"/>
            <a:r>
              <a:rPr lang="es-MX" b="0" i="0" dirty="0">
                <a:solidFill>
                  <a:srgbClr val="1F1F1F"/>
                </a:solidFill>
                <a:effectLst/>
                <a:latin typeface="Source Sans Pro" panose="020B0503030403020204" pitchFamily="34" charset="0"/>
              </a:rPr>
              <a:t>Esto es especialmente importante si estás realizando una transición desde otra industria al análisis computacional de datos.</a:t>
            </a:r>
          </a:p>
          <a:p>
            <a:pPr algn="l"/>
            <a:r>
              <a:rPr lang="es-MX" b="0" i="0" dirty="0">
                <a:solidFill>
                  <a:srgbClr val="1F1F1F"/>
                </a:solidFill>
                <a:effectLst/>
                <a:latin typeface="Source Sans Pro" panose="020B0503030403020204" pitchFamily="34" charset="0"/>
              </a:rPr>
              <a:t>Describe empleos que destaquen tus </a:t>
            </a:r>
            <a:r>
              <a:rPr lang="es-MX" b="1" i="0" dirty="0">
                <a:solidFill>
                  <a:srgbClr val="1F1F1F"/>
                </a:solidFill>
                <a:effectLst/>
                <a:latin typeface="unset"/>
              </a:rPr>
              <a:t>habilidades interpersonales</a:t>
            </a:r>
            <a:r>
              <a:rPr lang="es-MX" b="0" i="0" dirty="0">
                <a:solidFill>
                  <a:srgbClr val="1F1F1F"/>
                </a:solidFill>
                <a:effectLst/>
                <a:latin typeface="Source Sans Pro" panose="020B0503030403020204" pitchFamily="34" charset="0"/>
              </a:rPr>
              <a:t>.</a:t>
            </a:r>
          </a:p>
          <a:p>
            <a:pPr algn="l"/>
            <a:r>
              <a:rPr lang="es-MX" b="0" i="0" dirty="0">
                <a:solidFill>
                  <a:srgbClr val="1F1F1F"/>
                </a:solidFill>
                <a:effectLst/>
                <a:latin typeface="Source Sans Pro" panose="020B0503030403020204" pitchFamily="34" charset="0"/>
              </a:rPr>
              <a:t>Estos son los rasgos y comportamientos no técnicos que se relacionan con la manera en la que trabajas.</a:t>
            </a:r>
          </a:p>
          <a:p>
            <a:pPr algn="l"/>
            <a:r>
              <a:rPr lang="es-MX" b="0" i="0" dirty="0">
                <a:solidFill>
                  <a:srgbClr val="1F1F1F"/>
                </a:solidFill>
                <a:effectLst/>
                <a:latin typeface="Source Sans Pro" panose="020B0503030403020204" pitchFamily="34" charset="0"/>
              </a:rPr>
              <a:t>¿Eres detallista? ¿Eres determinante y perseverante? ¿Eres un ferviente pensador crítico? ¿Tienes destrezas de liderazgo?</a:t>
            </a:r>
          </a:p>
          <a:p>
            <a:pPr algn="l"/>
            <a:r>
              <a:rPr lang="es-MX" b="0" i="0" dirty="0">
                <a:solidFill>
                  <a:srgbClr val="1F1F1F"/>
                </a:solidFill>
                <a:effectLst/>
                <a:latin typeface="Source Sans Pro" panose="020B0503030403020204" pitchFamily="34" charset="0"/>
              </a:rPr>
              <a:t>Por ejemplo, podrías dar un ejemplo de cuando demostraste liderazgo en tu trabajo.</a:t>
            </a:r>
          </a:p>
          <a:p>
            <a:pPr algn="l"/>
            <a:r>
              <a:rPr lang="es-MX" b="0" i="0" dirty="0">
                <a:solidFill>
                  <a:srgbClr val="1F1F1F"/>
                </a:solidFill>
                <a:effectLst/>
                <a:latin typeface="Source Sans Pro" panose="020B0503030403020204" pitchFamily="34" charset="0"/>
              </a:rPr>
              <a:t>Demostrar es siempre más efectivo que contar.</a:t>
            </a:r>
          </a:p>
          <a:p>
            <a:endParaRPr lang="es-MX" dirty="0"/>
          </a:p>
        </p:txBody>
      </p:sp>
    </p:spTree>
    <p:extLst>
      <p:ext uri="{BB962C8B-B14F-4D97-AF65-F5344CB8AC3E}">
        <p14:creationId xmlns:p14="http://schemas.microsoft.com/office/powerpoint/2010/main" val="967910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D3D0998-FDC8-3DC6-53CE-769183D1A662}"/>
              </a:ext>
            </a:extLst>
          </p:cNvPr>
          <p:cNvPicPr>
            <a:picLocks noChangeAspect="1"/>
          </p:cNvPicPr>
          <p:nvPr/>
        </p:nvPicPr>
        <p:blipFill>
          <a:blip r:embed="rId2"/>
          <a:stretch>
            <a:fillRect/>
          </a:stretch>
        </p:blipFill>
        <p:spPr>
          <a:xfrm>
            <a:off x="457760" y="403131"/>
            <a:ext cx="5467350" cy="1990725"/>
          </a:xfrm>
          <a:prstGeom prst="rect">
            <a:avLst/>
          </a:prstGeom>
        </p:spPr>
      </p:pic>
    </p:spTree>
    <p:extLst>
      <p:ext uri="{BB962C8B-B14F-4D97-AF65-F5344CB8AC3E}">
        <p14:creationId xmlns:p14="http://schemas.microsoft.com/office/powerpoint/2010/main" val="15801627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279D8A-412E-F6BF-A4FA-5813EE334268}"/>
              </a:ext>
            </a:extLst>
          </p:cNvPr>
          <p:cNvSpPr>
            <a:spLocks noGrp="1"/>
          </p:cNvSpPr>
          <p:nvPr>
            <p:ph type="title"/>
          </p:nvPr>
        </p:nvSpPr>
        <p:spPr>
          <a:xfrm>
            <a:off x="838200" y="168179"/>
            <a:ext cx="10515600" cy="315912"/>
          </a:xfrm>
        </p:spPr>
        <p:txBody>
          <a:bodyPr>
            <a:normAutofit fontScale="90000"/>
          </a:bodyPr>
          <a:lstStyle/>
          <a:p>
            <a:r>
              <a:rPr lang="es-MX" sz="2800" b="1" i="0" dirty="0">
                <a:solidFill>
                  <a:srgbClr val="1F1F1F"/>
                </a:solidFill>
                <a:effectLst/>
                <a:latin typeface="var(--cds-font-family-source-sans-pro)"/>
              </a:rPr>
              <a:t>¿Funciones y fórmulas de las hojas de cálculo o consultas SQL?</a:t>
            </a:r>
            <a:endParaRPr lang="es-MX" sz="2800" dirty="0"/>
          </a:p>
        </p:txBody>
      </p:sp>
      <p:sp>
        <p:nvSpPr>
          <p:cNvPr id="3" name="Marcador de contenido 2">
            <a:extLst>
              <a:ext uri="{FF2B5EF4-FFF2-40B4-BE49-F238E27FC236}">
                <a16:creationId xmlns:a16="http://schemas.microsoft.com/office/drawing/2014/main" id="{DAAC9512-FB20-2088-B99F-167384CB1D8F}"/>
              </a:ext>
            </a:extLst>
          </p:cNvPr>
          <p:cNvSpPr>
            <a:spLocks noGrp="1"/>
          </p:cNvSpPr>
          <p:nvPr>
            <p:ph idx="1"/>
          </p:nvPr>
        </p:nvSpPr>
        <p:spPr>
          <a:xfrm>
            <a:off x="531159" y="774844"/>
            <a:ext cx="11129682" cy="4351338"/>
          </a:xfrm>
        </p:spPr>
        <p:txBody>
          <a:bodyPr/>
          <a:lstStyle/>
          <a:p>
            <a:r>
              <a:rPr lang="es-MX" b="0" i="0" dirty="0">
                <a:solidFill>
                  <a:srgbClr val="1F1F1F"/>
                </a:solidFill>
                <a:effectLst/>
                <a:latin typeface="Source Sans Pro" panose="020B0503030403020204" pitchFamily="34" charset="0"/>
              </a:rPr>
              <a:t>En primer lugar, hay que pensar en dónde residen los datos. Si se almacenan en una base de datos, entonces SQL es la mejor herramienta para el trabajo. Pero si se almacenan en una hoja de cálculo, entonces habrá que realizar el análisis en esa hoja de cálculo. </a:t>
            </a:r>
          </a:p>
          <a:p>
            <a:pPr marL="0" indent="0">
              <a:buNone/>
            </a:pPr>
            <a:endParaRPr lang="es-MX" dirty="0">
              <a:solidFill>
                <a:srgbClr val="1F1F1F"/>
              </a:solidFill>
              <a:latin typeface="Source Sans Pro" panose="020B0503030403020204" pitchFamily="34" charset="0"/>
            </a:endParaRPr>
          </a:p>
        </p:txBody>
      </p:sp>
      <p:pic>
        <p:nvPicPr>
          <p:cNvPr id="5" name="Imagen 4">
            <a:extLst>
              <a:ext uri="{FF2B5EF4-FFF2-40B4-BE49-F238E27FC236}">
                <a16:creationId xmlns:a16="http://schemas.microsoft.com/office/drawing/2014/main" id="{9306122D-A581-AD09-0AC4-495914C407C0}"/>
              </a:ext>
            </a:extLst>
          </p:cNvPr>
          <p:cNvPicPr>
            <a:picLocks noChangeAspect="1"/>
          </p:cNvPicPr>
          <p:nvPr/>
        </p:nvPicPr>
        <p:blipFill>
          <a:blip r:embed="rId2"/>
          <a:stretch>
            <a:fillRect/>
          </a:stretch>
        </p:blipFill>
        <p:spPr>
          <a:xfrm>
            <a:off x="306628" y="2621134"/>
            <a:ext cx="11578743" cy="4088297"/>
          </a:xfrm>
          <a:prstGeom prst="rect">
            <a:avLst/>
          </a:prstGeom>
        </p:spPr>
      </p:pic>
    </p:spTree>
    <p:extLst>
      <p:ext uri="{BB962C8B-B14F-4D97-AF65-F5344CB8AC3E}">
        <p14:creationId xmlns:p14="http://schemas.microsoft.com/office/powerpoint/2010/main" val="3139528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BC83826-F550-3DA4-DAED-85A2A7A79401}"/>
              </a:ext>
            </a:extLst>
          </p:cNvPr>
          <p:cNvPicPr>
            <a:picLocks noChangeAspect="1"/>
          </p:cNvPicPr>
          <p:nvPr/>
        </p:nvPicPr>
        <p:blipFill>
          <a:blip r:embed="rId2"/>
          <a:stretch>
            <a:fillRect/>
          </a:stretch>
        </p:blipFill>
        <p:spPr>
          <a:xfrm>
            <a:off x="180974" y="0"/>
            <a:ext cx="5915025" cy="676275"/>
          </a:xfrm>
          <a:prstGeom prst="rect">
            <a:avLst/>
          </a:prstGeom>
        </p:spPr>
      </p:pic>
      <p:pic>
        <p:nvPicPr>
          <p:cNvPr id="7" name="Imagen 6">
            <a:extLst>
              <a:ext uri="{FF2B5EF4-FFF2-40B4-BE49-F238E27FC236}">
                <a16:creationId xmlns:a16="http://schemas.microsoft.com/office/drawing/2014/main" id="{6A8A9BFD-3C23-7AE3-0409-1D081D993826}"/>
              </a:ext>
            </a:extLst>
          </p:cNvPr>
          <p:cNvPicPr>
            <a:picLocks noChangeAspect="1"/>
          </p:cNvPicPr>
          <p:nvPr/>
        </p:nvPicPr>
        <p:blipFill rotWithShape="1">
          <a:blip r:embed="rId3"/>
          <a:srcRect l="14338" t="9785" r="13860" b="3702"/>
          <a:stretch/>
        </p:blipFill>
        <p:spPr>
          <a:xfrm>
            <a:off x="1718982" y="927847"/>
            <a:ext cx="8754035" cy="5930153"/>
          </a:xfrm>
          <a:prstGeom prst="rect">
            <a:avLst/>
          </a:prstGeom>
        </p:spPr>
      </p:pic>
    </p:spTree>
    <p:extLst>
      <p:ext uri="{BB962C8B-B14F-4D97-AF65-F5344CB8AC3E}">
        <p14:creationId xmlns:p14="http://schemas.microsoft.com/office/powerpoint/2010/main" val="3197655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DA66E6-6EFF-580C-6A4D-9E2394C22024}"/>
              </a:ext>
            </a:extLst>
          </p:cNvPr>
          <p:cNvSpPr>
            <a:spLocks noGrp="1"/>
          </p:cNvSpPr>
          <p:nvPr>
            <p:ph type="title"/>
          </p:nvPr>
        </p:nvSpPr>
        <p:spPr>
          <a:xfrm>
            <a:off x="515470" y="354432"/>
            <a:ext cx="10515600" cy="662782"/>
          </a:xfrm>
        </p:spPr>
        <p:txBody>
          <a:bodyPr>
            <a:normAutofit fontScale="90000"/>
          </a:bodyPr>
          <a:lstStyle/>
          <a:p>
            <a:r>
              <a:rPr lang="es-MX" b="1" dirty="0">
                <a:effectLst/>
              </a:rPr>
              <a:t>Dialectos de SQL y sus usos</a:t>
            </a:r>
            <a:endParaRPr lang="es-MX" dirty="0"/>
          </a:p>
        </p:txBody>
      </p:sp>
      <p:sp>
        <p:nvSpPr>
          <p:cNvPr id="3" name="Marcador de contenido 2">
            <a:extLst>
              <a:ext uri="{FF2B5EF4-FFF2-40B4-BE49-F238E27FC236}">
                <a16:creationId xmlns:a16="http://schemas.microsoft.com/office/drawing/2014/main" id="{EE1AE817-04BF-2C5B-A607-535592C45F13}"/>
              </a:ext>
            </a:extLst>
          </p:cNvPr>
          <p:cNvSpPr>
            <a:spLocks noGrp="1"/>
          </p:cNvSpPr>
          <p:nvPr>
            <p:ph idx="1"/>
          </p:nvPr>
        </p:nvSpPr>
        <p:spPr>
          <a:xfrm>
            <a:off x="1028699" y="1462554"/>
            <a:ext cx="10134601" cy="4897904"/>
          </a:xfrm>
        </p:spPr>
        <p:txBody>
          <a:bodyPr>
            <a:normAutofit fontScale="92500" lnSpcReduction="20000"/>
          </a:bodyPr>
          <a:lstStyle/>
          <a:p>
            <a:pPr marL="0" indent="0" algn="l">
              <a:buNone/>
            </a:pPr>
            <a:r>
              <a:rPr lang="en-US" b="1" i="0" dirty="0">
                <a:solidFill>
                  <a:srgbClr val="000000"/>
                </a:solidFill>
                <a:effectLst/>
                <a:latin typeface="oxygen" panose="020F0502020204030204" pitchFamily="2" charset="0"/>
              </a:rPr>
              <a:t>SQL Is the Language for Talking to Databases</a:t>
            </a:r>
          </a:p>
          <a:p>
            <a:r>
              <a:rPr lang="en-US" b="0" i="0" dirty="0">
                <a:effectLst/>
                <a:latin typeface="Corbel" panose="020B0503020204020204" pitchFamily="34" charset="0"/>
              </a:rPr>
              <a:t>A </a:t>
            </a:r>
            <a:r>
              <a:rPr lang="en-US" b="1" i="0" u="none" strike="noStrike" dirty="0">
                <a:effectLst/>
                <a:latin typeface="Corbel" panose="020B0503020204020204" pitchFamily="34" charset="0"/>
                <a:hlinkClick r:id="rId2">
                  <a:extLst>
                    <a:ext uri="{A12FA001-AC4F-418D-AE19-62706E023703}">
                      <ahyp:hlinkClr xmlns:ahyp="http://schemas.microsoft.com/office/drawing/2018/hyperlinkcolor" val="tx"/>
                    </a:ext>
                  </a:extLst>
                </a:hlinkClick>
              </a:rPr>
              <a:t>database</a:t>
            </a:r>
            <a:r>
              <a:rPr lang="en-US" b="0" i="0" dirty="0">
                <a:effectLst/>
                <a:latin typeface="Corbel" panose="020B0503020204020204" pitchFamily="34" charset="0"/>
              </a:rPr>
              <a:t> is a computer program that can store and process large amounts of data. There are many different vendors of databases. PostgreSQL, MySQL, Oracle, and SQL Server are all database products by different vendors. </a:t>
            </a:r>
            <a:r>
              <a:rPr lang="en-US" b="1" i="0" dirty="0">
                <a:effectLst/>
                <a:latin typeface="Corbel" panose="020B0503020204020204" pitchFamily="34" charset="0"/>
              </a:rPr>
              <a:t>SQL</a:t>
            </a:r>
            <a:r>
              <a:rPr lang="en-US" b="0" i="0" dirty="0">
                <a:effectLst/>
                <a:latin typeface="Corbel" panose="020B0503020204020204" pitchFamily="34" charset="0"/>
              </a:rPr>
              <a:t> is the programming language used to talk to these </a:t>
            </a:r>
            <a:r>
              <a:rPr lang="en-US" b="0" i="0" u="none" strike="noStrike" dirty="0">
                <a:effectLst/>
                <a:latin typeface="Corbel" panose="020B0503020204020204" pitchFamily="34" charset="0"/>
                <a:hlinkClick r:id="rId3">
                  <a:extLst>
                    <a:ext uri="{A12FA001-AC4F-418D-AE19-62706E023703}">
                      <ahyp:hlinkClr xmlns:ahyp="http://schemas.microsoft.com/office/drawing/2018/hyperlinkcolor" val="tx"/>
                    </a:ext>
                  </a:extLst>
                </a:hlinkClick>
              </a:rPr>
              <a:t>databases</a:t>
            </a:r>
            <a:r>
              <a:rPr lang="en-US" b="0" i="0" dirty="0">
                <a:effectLst/>
                <a:latin typeface="Corbel" panose="020B0503020204020204" pitchFamily="34" charset="0"/>
              </a:rPr>
              <a:t>, and each database product has its own variant of SQL. We call these variants </a:t>
            </a:r>
            <a:r>
              <a:rPr lang="en-US" b="1" i="0" dirty="0">
                <a:effectLst/>
                <a:latin typeface="Corbel" panose="020B0503020204020204" pitchFamily="34" charset="0"/>
              </a:rPr>
              <a:t>SQL dialects</a:t>
            </a:r>
            <a:r>
              <a:rPr lang="en-US" b="0" i="0" dirty="0">
                <a:effectLst/>
                <a:latin typeface="Corbel" panose="020B0503020204020204" pitchFamily="34" charset="0"/>
              </a:rPr>
              <a:t>.</a:t>
            </a:r>
          </a:p>
          <a:p>
            <a:r>
              <a:rPr lang="en-US" b="0" i="0" dirty="0">
                <a:effectLst/>
                <a:latin typeface="Corbel" panose="020B0503020204020204" pitchFamily="34" charset="0"/>
              </a:rPr>
              <a:t>Are SQL dialects compatible? Learning SQL and its dialects is like learning English as a foreign language. If you learn “English,” you’ll be able to talk to everyone who speaks English, but maybe you won’t understand some idioms or regional accents.</a:t>
            </a:r>
          </a:p>
          <a:p>
            <a:r>
              <a:rPr lang="en-US" b="0" i="0" dirty="0">
                <a:effectLst/>
                <a:latin typeface="Corbel" panose="020B0503020204020204" pitchFamily="34" charset="0"/>
              </a:rPr>
              <a:t>If you learn “SQL,” you’ll be able to talk to most databases. If you learn a vendor-specific dialect of SQL, then some of its syntax or functions may not work in a different database.</a:t>
            </a:r>
            <a:endParaRPr lang="es-MX" dirty="0">
              <a:latin typeface="Corbel" panose="020B0503020204020204" pitchFamily="34" charset="0"/>
            </a:endParaRPr>
          </a:p>
        </p:txBody>
      </p:sp>
    </p:spTree>
    <p:extLst>
      <p:ext uri="{BB962C8B-B14F-4D97-AF65-F5344CB8AC3E}">
        <p14:creationId xmlns:p14="http://schemas.microsoft.com/office/powerpoint/2010/main" val="2574660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404608-DEF1-B38B-2311-62C070D1955E}"/>
              </a:ext>
            </a:extLst>
          </p:cNvPr>
          <p:cNvSpPr>
            <a:spLocks noGrp="1"/>
          </p:cNvSpPr>
          <p:nvPr>
            <p:ph idx="1"/>
          </p:nvPr>
        </p:nvSpPr>
        <p:spPr>
          <a:xfrm>
            <a:off x="820271" y="618565"/>
            <a:ext cx="10533529" cy="5558398"/>
          </a:xfrm>
        </p:spPr>
        <p:txBody>
          <a:bodyPr>
            <a:normAutofit fontScale="85000" lnSpcReduction="20000"/>
          </a:bodyPr>
          <a:lstStyle/>
          <a:p>
            <a:pPr marL="0" indent="0" algn="l">
              <a:buNone/>
            </a:pPr>
            <a:r>
              <a:rPr lang="es-MX" b="0" i="0" dirty="0">
                <a:solidFill>
                  <a:srgbClr val="1F1F1F"/>
                </a:solidFill>
                <a:effectLst/>
                <a:latin typeface="var(--cds-font-family-source-sans-pro)"/>
              </a:rPr>
              <a:t>Como analista de datos júnior, es importante saber que existen ligeras diferencias entre los dialectos. Pero si dominas el SQL estándar, que es el dialecto con el que trabajarás en este programa, estarás preparado para utilizar SQL en cualquier base de datos. </a:t>
            </a:r>
          </a:p>
          <a:p>
            <a:pPr marL="0" indent="0" algn="l">
              <a:buNone/>
            </a:pPr>
            <a:r>
              <a:rPr lang="es-MX" b="1" i="0" dirty="0">
                <a:solidFill>
                  <a:srgbClr val="1F1F1F"/>
                </a:solidFill>
                <a:effectLst/>
                <a:latin typeface="var(--cds-font-family-source-sans-pro)"/>
              </a:rPr>
              <a:t>	Más información</a:t>
            </a:r>
          </a:p>
          <a:p>
            <a:pPr marL="0" indent="0" algn="l">
              <a:buNone/>
            </a:pPr>
            <a:r>
              <a:rPr lang="es-MX" b="0" i="0" dirty="0">
                <a:solidFill>
                  <a:srgbClr val="1F1F1F"/>
                </a:solidFill>
                <a:effectLst/>
                <a:latin typeface="var(--cds-font-family-source-sans-pro)"/>
              </a:rPr>
              <a:t>Puede que no necesites conocer todos los dialectos de SQL, pero es útil saber que existen. Si estás interesado en aprender más sobre los dialectos de SQL y cuándo se utilizan, puedes consultar estos recursos para obtener más información:</a:t>
            </a:r>
          </a:p>
          <a:p>
            <a:pPr algn="l">
              <a:buFont typeface="Arial" panose="020B0604020202020204" pitchFamily="34" charset="0"/>
              <a:buChar char="•"/>
            </a:pPr>
            <a:r>
              <a:rPr lang="es-MX" b="0" i="0" dirty="0">
                <a:solidFill>
                  <a:srgbClr val="1F1F1F"/>
                </a:solidFill>
                <a:effectLst/>
                <a:latin typeface="var(--cds-font-family-source-sans-pro)"/>
              </a:rPr>
              <a:t>El blog de </a:t>
            </a:r>
            <a:r>
              <a:rPr lang="es-MX" b="0" i="0" dirty="0" err="1">
                <a:solidFill>
                  <a:srgbClr val="1F1F1F"/>
                </a:solidFill>
                <a:effectLst/>
                <a:latin typeface="var(--cds-font-family-source-sans-pro)"/>
              </a:rPr>
              <a:t>LearnSQL</a:t>
            </a:r>
            <a:r>
              <a:rPr lang="es-MX" b="0" i="0" dirty="0">
                <a:solidFill>
                  <a:srgbClr val="1F1F1F"/>
                </a:solidFill>
                <a:effectLst/>
                <a:latin typeface="var(--cds-font-family-source-sans-pro)"/>
              </a:rPr>
              <a:t>, </a:t>
            </a:r>
            <a:r>
              <a:rPr lang="es-MX" b="1" i="0" u="sng" dirty="0">
                <a:solidFill>
                  <a:srgbClr val="1F1F1F"/>
                </a:solidFill>
                <a:effectLst/>
                <a:latin typeface="unset"/>
                <a:hlinkClick r:id="rId2"/>
              </a:rPr>
              <a:t>¿Qué es un dialecto SQL y cuál deberías aprender?</a:t>
            </a:r>
            <a:endParaRPr lang="es-MX" b="0" i="0" dirty="0">
              <a:solidFill>
                <a:srgbClr val="1F1F1F"/>
              </a:solidFill>
              <a:effectLst/>
              <a:latin typeface="var(--cds-font-family-source-sans-pro)"/>
            </a:endParaRPr>
          </a:p>
          <a:p>
            <a:pPr algn="l">
              <a:buFont typeface="Arial" panose="020B0604020202020204" pitchFamily="34" charset="0"/>
              <a:buChar char="•"/>
            </a:pPr>
            <a:r>
              <a:rPr lang="es-MX" b="0" i="0" dirty="0">
                <a:solidFill>
                  <a:srgbClr val="1F1F1F"/>
                </a:solidFill>
                <a:effectLst/>
                <a:latin typeface="var(--cds-font-family-source-sans-pro)"/>
              </a:rPr>
              <a:t>El artículo de Software </a:t>
            </a:r>
            <a:r>
              <a:rPr lang="es-MX" b="0" i="0" dirty="0" err="1">
                <a:solidFill>
                  <a:srgbClr val="1F1F1F"/>
                </a:solidFill>
                <a:effectLst/>
                <a:latin typeface="var(--cds-font-family-source-sans-pro)"/>
              </a:rPr>
              <a:t>Testing</a:t>
            </a:r>
            <a:r>
              <a:rPr lang="es-MX" b="0" i="0" dirty="0">
                <a:solidFill>
                  <a:srgbClr val="1F1F1F"/>
                </a:solidFill>
                <a:effectLst/>
                <a:latin typeface="var(--cds-font-family-source-sans-pro)"/>
              </a:rPr>
              <a:t> </a:t>
            </a:r>
            <a:r>
              <a:rPr lang="es-MX" b="0" i="0" dirty="0" err="1">
                <a:solidFill>
                  <a:srgbClr val="1F1F1F"/>
                </a:solidFill>
                <a:effectLst/>
                <a:latin typeface="var(--cds-font-family-source-sans-pro)"/>
              </a:rPr>
              <a:t>Help</a:t>
            </a:r>
            <a:r>
              <a:rPr lang="es-MX" b="0" i="0" dirty="0">
                <a:solidFill>
                  <a:srgbClr val="1F1F1F"/>
                </a:solidFill>
                <a:effectLst/>
                <a:latin typeface="var(--cds-font-family-source-sans-pro)"/>
              </a:rPr>
              <a:t>, </a:t>
            </a:r>
            <a:r>
              <a:rPr lang="es-MX" b="1" i="0" u="sng" dirty="0">
                <a:solidFill>
                  <a:srgbClr val="1F1F1F"/>
                </a:solidFill>
                <a:effectLst/>
                <a:latin typeface="unset"/>
                <a:hlinkClick r:id="rId3"/>
              </a:rPr>
              <a:t>Diferencias entre SQL Vs MySQL vs SQL Server</a:t>
            </a:r>
            <a:endParaRPr lang="es-MX" b="0" i="0" dirty="0">
              <a:solidFill>
                <a:srgbClr val="1F1F1F"/>
              </a:solidFill>
              <a:effectLst/>
              <a:latin typeface="var(--cds-font-family-source-sans-pro)"/>
            </a:endParaRPr>
          </a:p>
          <a:p>
            <a:pPr algn="l">
              <a:buFont typeface="Arial" panose="020B0604020202020204" pitchFamily="34" charset="0"/>
              <a:buChar char="•"/>
            </a:pPr>
            <a:r>
              <a:rPr lang="es-MX" b="0" i="0" dirty="0">
                <a:solidFill>
                  <a:srgbClr val="1F1F1F"/>
                </a:solidFill>
                <a:effectLst/>
                <a:latin typeface="var(--cds-font-family-source-sans-pro)"/>
              </a:rPr>
              <a:t>El blog de </a:t>
            </a:r>
            <a:r>
              <a:rPr lang="es-MX" b="0" i="0" dirty="0" err="1">
                <a:solidFill>
                  <a:srgbClr val="1F1F1F"/>
                </a:solidFill>
                <a:effectLst/>
                <a:latin typeface="var(--cds-font-family-source-sans-pro)"/>
              </a:rPr>
              <a:t>Datacamp</a:t>
            </a:r>
            <a:r>
              <a:rPr lang="es-MX" b="0" i="0" dirty="0">
                <a:solidFill>
                  <a:srgbClr val="1F1F1F"/>
                </a:solidFill>
                <a:effectLst/>
                <a:latin typeface="var(--cds-font-family-source-sans-pro)"/>
              </a:rPr>
              <a:t>, </a:t>
            </a:r>
            <a:r>
              <a:rPr lang="es-MX" b="1" i="0" u="sng" dirty="0">
                <a:solidFill>
                  <a:srgbClr val="1F1F1F"/>
                </a:solidFill>
                <a:effectLst/>
                <a:latin typeface="unset"/>
                <a:hlinkClick r:id="rId4"/>
              </a:rPr>
              <a:t>SQL Server, PostgreSQL, MySQL... ¿Cuál es la diferencia? ¿Por dónde </a:t>
            </a:r>
            <a:r>
              <a:rPr lang="es-MX" b="1" i="0" u="sng" dirty="0" err="1">
                <a:solidFill>
                  <a:srgbClr val="1F1F1F"/>
                </a:solidFill>
                <a:effectLst/>
                <a:latin typeface="unset"/>
                <a:hlinkClick r:id="rId4"/>
              </a:rPr>
              <a:t>empiezo?</a:t>
            </a:r>
            <a:r>
              <a:rPr lang="es-MX" b="0" i="0" dirty="0" err="1">
                <a:solidFill>
                  <a:srgbClr val="1F1F1F"/>
                </a:solidFill>
                <a:effectLst/>
                <a:latin typeface="var(--cds-font-family-source-sans-pro)"/>
              </a:rPr>
              <a:t>Nota</a:t>
            </a:r>
            <a:r>
              <a:rPr lang="es-MX" b="0" i="0" dirty="0">
                <a:solidFill>
                  <a:srgbClr val="1F1F1F"/>
                </a:solidFill>
                <a:effectLst/>
                <a:latin typeface="var(--cds-font-family-source-sans-pro)"/>
              </a:rPr>
              <a:t> que hay un error en este artículo del blog. En la tabla comparativa se indica incorrectamente que </a:t>
            </a:r>
            <a:r>
              <a:rPr lang="es-MX" b="0" i="0" dirty="0" err="1">
                <a:solidFill>
                  <a:srgbClr val="1F1F1F"/>
                </a:solidFill>
                <a:effectLst/>
                <a:latin typeface="var(--cds-font-family-source-sans-pro)"/>
              </a:rPr>
              <a:t>SQlite</a:t>
            </a:r>
            <a:r>
              <a:rPr lang="es-MX" b="0" i="0" dirty="0">
                <a:solidFill>
                  <a:srgbClr val="1F1F1F"/>
                </a:solidFill>
                <a:effectLst/>
                <a:latin typeface="var(--cds-font-family-source-sans-pro)"/>
              </a:rPr>
              <a:t> utiliza subconsultas en lugar de funciones de ventana. Consulta la documentación de las </a:t>
            </a:r>
            <a:r>
              <a:rPr lang="es-MX" b="1" i="0" u="sng" dirty="0">
                <a:solidFill>
                  <a:srgbClr val="1F1F1F"/>
                </a:solidFill>
                <a:effectLst/>
                <a:latin typeface="unset"/>
                <a:hlinkClick r:id="rId5"/>
              </a:rPr>
              <a:t>funciones de ventana de SQLite</a:t>
            </a:r>
            <a:r>
              <a:rPr lang="es-MX" b="0" i="0" dirty="0">
                <a:solidFill>
                  <a:srgbClr val="1F1F1F"/>
                </a:solidFill>
                <a:effectLst/>
                <a:latin typeface="var(--cds-font-family-source-sans-pro)"/>
              </a:rPr>
              <a:t> para una aclaración adecuada.</a:t>
            </a:r>
          </a:p>
          <a:p>
            <a:pPr algn="l">
              <a:buFont typeface="Arial" panose="020B0604020202020204" pitchFamily="34" charset="0"/>
              <a:buChar char="•"/>
            </a:pPr>
            <a:r>
              <a:rPr lang="es-MX" b="0" i="0" dirty="0">
                <a:solidFill>
                  <a:srgbClr val="1F1F1F"/>
                </a:solidFill>
                <a:effectLst/>
                <a:latin typeface="var(--cds-font-family-source-sans-pro)"/>
              </a:rPr>
              <a:t>El tutorial de SQL Tutorial, </a:t>
            </a:r>
            <a:r>
              <a:rPr lang="es-MX" b="1" i="0" u="sng" dirty="0">
                <a:solidFill>
                  <a:srgbClr val="1F1F1F"/>
                </a:solidFill>
                <a:effectLst/>
                <a:latin typeface="unset"/>
                <a:hlinkClick r:id="rId6"/>
              </a:rPr>
              <a:t>¿Qué es SQL?</a:t>
            </a:r>
            <a:endParaRPr lang="es-MX" b="0" i="0" dirty="0">
              <a:solidFill>
                <a:srgbClr val="1F1F1F"/>
              </a:solidFill>
              <a:effectLst/>
              <a:latin typeface="var(--cds-font-family-source-sans-pro)"/>
            </a:endParaRPr>
          </a:p>
          <a:p>
            <a:endParaRPr lang="es-MX" dirty="0"/>
          </a:p>
        </p:txBody>
      </p:sp>
    </p:spTree>
    <p:extLst>
      <p:ext uri="{BB962C8B-B14F-4D97-AF65-F5344CB8AC3E}">
        <p14:creationId xmlns:p14="http://schemas.microsoft.com/office/powerpoint/2010/main" val="1367042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E34B6B-7EA1-F9C1-40C2-B0087BB394EE}"/>
              </a:ext>
            </a:extLst>
          </p:cNvPr>
          <p:cNvSpPr>
            <a:spLocks noGrp="1"/>
          </p:cNvSpPr>
          <p:nvPr>
            <p:ph type="title"/>
          </p:nvPr>
        </p:nvSpPr>
        <p:spPr>
          <a:xfrm>
            <a:off x="349624" y="94130"/>
            <a:ext cx="11004176" cy="586907"/>
          </a:xfrm>
        </p:spPr>
        <p:txBody>
          <a:bodyPr>
            <a:normAutofit/>
          </a:bodyPr>
          <a:lstStyle/>
          <a:p>
            <a:r>
              <a:rPr lang="es-MX" sz="3600" b="1" i="0" dirty="0">
                <a:solidFill>
                  <a:srgbClr val="00B0F0"/>
                </a:solidFill>
                <a:effectLst/>
              </a:rPr>
              <a:t>Cargar el conjunto de datos del cliente en </a:t>
            </a:r>
            <a:r>
              <a:rPr lang="es-MX" sz="3600" b="1" i="0" dirty="0" err="1">
                <a:solidFill>
                  <a:srgbClr val="00B0F0"/>
                </a:solidFill>
                <a:effectLst/>
              </a:rPr>
              <a:t>BigQuery</a:t>
            </a:r>
            <a:endParaRPr lang="es-MX" sz="3600" dirty="0">
              <a:solidFill>
                <a:srgbClr val="00B0F0"/>
              </a:solidFill>
            </a:endParaRPr>
          </a:p>
        </p:txBody>
      </p:sp>
      <p:sp>
        <p:nvSpPr>
          <p:cNvPr id="3" name="Marcador de contenido 2">
            <a:extLst>
              <a:ext uri="{FF2B5EF4-FFF2-40B4-BE49-F238E27FC236}">
                <a16:creationId xmlns:a16="http://schemas.microsoft.com/office/drawing/2014/main" id="{AC105ABF-9330-D8FD-7091-0CEBD9DE34CA}"/>
              </a:ext>
            </a:extLst>
          </p:cNvPr>
          <p:cNvSpPr>
            <a:spLocks noGrp="1"/>
          </p:cNvSpPr>
          <p:nvPr>
            <p:ph idx="1"/>
          </p:nvPr>
        </p:nvSpPr>
        <p:spPr>
          <a:xfrm>
            <a:off x="349624" y="965013"/>
            <a:ext cx="10515600" cy="4351338"/>
          </a:xfrm>
        </p:spPr>
        <p:txBody>
          <a:bodyPr/>
          <a:lstStyle/>
          <a:p>
            <a:r>
              <a:rPr lang="es-MX" dirty="0"/>
              <a:t>Archivo CSV</a:t>
            </a:r>
          </a:p>
          <a:p>
            <a:r>
              <a:rPr lang="es-MX" b="0" i="0" dirty="0">
                <a:solidFill>
                  <a:srgbClr val="1F1F1F"/>
                </a:solidFill>
                <a:effectLst/>
                <a:latin typeface="Source Sans Pro" panose="020B0503030403020204" pitchFamily="34" charset="0"/>
              </a:rPr>
              <a:t>Abre tu consola de </a:t>
            </a:r>
            <a:r>
              <a:rPr lang="es-MX" b="0" i="0" dirty="0" err="1">
                <a:solidFill>
                  <a:srgbClr val="1F1F1F"/>
                </a:solidFill>
                <a:effectLst/>
                <a:latin typeface="Source Sans Pro" panose="020B0503030403020204" pitchFamily="34" charset="0"/>
              </a:rPr>
              <a:t>BigQuery</a:t>
            </a:r>
            <a:r>
              <a:rPr lang="es-MX" b="0" i="0" dirty="0">
                <a:solidFill>
                  <a:srgbClr val="1F1F1F"/>
                </a:solidFill>
                <a:effectLst/>
                <a:latin typeface="Source Sans Pro" panose="020B0503030403020204" pitchFamily="34" charset="0"/>
              </a:rPr>
              <a:t> y haz clic en el proyecto al que quieres subir los </a:t>
            </a:r>
            <a:r>
              <a:rPr lang="es-MX" b="0" i="0" dirty="0">
                <a:solidFill>
                  <a:srgbClr val="1F1F1F"/>
                </a:solidFill>
                <a:effectLst/>
                <a:latin typeface="Source Sans Pro" panose="020B0503030403020204" pitchFamily="34" charset="0"/>
                <a:hlinkClick r:id="rId2"/>
              </a:rPr>
              <a:t>datos</a:t>
            </a:r>
            <a:r>
              <a:rPr lang="es-MX" b="0" i="0" dirty="0">
                <a:solidFill>
                  <a:srgbClr val="1F1F1F"/>
                </a:solidFill>
                <a:effectLst/>
                <a:latin typeface="Source Sans Pro" panose="020B0503030403020204" pitchFamily="34" charset="0"/>
              </a:rPr>
              <a:t>. </a:t>
            </a:r>
          </a:p>
          <a:p>
            <a:endParaRPr lang="es-MX" dirty="0"/>
          </a:p>
        </p:txBody>
      </p:sp>
      <p:pic>
        <p:nvPicPr>
          <p:cNvPr id="1026" name="Picture 2" descr="This image shows the BigQuery Console; and a pinned project is open">
            <a:extLst>
              <a:ext uri="{FF2B5EF4-FFF2-40B4-BE49-F238E27FC236}">
                <a16:creationId xmlns:a16="http://schemas.microsoft.com/office/drawing/2014/main" id="{8FFE56BD-F392-D5E3-76E3-FF35D814BA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861" y="2700336"/>
            <a:ext cx="424815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is image shows the Dataset ID field, default settings, and the CREATE DATASET button in the Create dataset window. ">
            <a:extLst>
              <a:ext uri="{FF2B5EF4-FFF2-40B4-BE49-F238E27FC236}">
                <a16:creationId xmlns:a16="http://schemas.microsoft.com/office/drawing/2014/main" id="{2362904D-6A98-B492-7B0C-585647660C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774" y="2709023"/>
            <a:ext cx="4016261" cy="393073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is image shows the Create table icon in BigQuery.">
            <a:extLst>
              <a:ext uri="{FF2B5EF4-FFF2-40B4-BE49-F238E27FC236}">
                <a16:creationId xmlns:a16="http://schemas.microsoft.com/office/drawing/2014/main" id="{51CA26AC-41F3-6D21-1456-DDA5C38548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73709" y="2552699"/>
            <a:ext cx="16383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88CC804-94C7-18F6-C628-FBB02F16A1A6}"/>
              </a:ext>
            </a:extLst>
          </p:cNvPr>
          <p:cNvPicPr>
            <a:picLocks noChangeAspect="1"/>
          </p:cNvPicPr>
          <p:nvPr/>
        </p:nvPicPr>
        <p:blipFill rotWithShape="1">
          <a:blip r:embed="rId6"/>
          <a:srcRect l="6875" t="67291" r="68269" b="1373"/>
          <a:stretch/>
        </p:blipFill>
        <p:spPr>
          <a:xfrm>
            <a:off x="8752798" y="4375109"/>
            <a:ext cx="3030415" cy="2147994"/>
          </a:xfrm>
          <a:prstGeom prst="rect">
            <a:avLst/>
          </a:prstGeom>
        </p:spPr>
      </p:pic>
    </p:spTree>
    <p:extLst>
      <p:ext uri="{BB962C8B-B14F-4D97-AF65-F5344CB8AC3E}">
        <p14:creationId xmlns:p14="http://schemas.microsoft.com/office/powerpoint/2010/main" val="945522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a:extLst>
              <a:ext uri="{FF2B5EF4-FFF2-40B4-BE49-F238E27FC236}">
                <a16:creationId xmlns:a16="http://schemas.microsoft.com/office/drawing/2014/main" id="{7FE35A05-9AA1-B3FC-A26A-49601E28C463}"/>
              </a:ext>
            </a:extLst>
          </p:cNvPr>
          <p:cNvSpPr>
            <a:spLocks noChangeArrowheads="1"/>
          </p:cNvSpPr>
          <p:nvPr/>
        </p:nvSpPr>
        <p:spPr bwMode="auto">
          <a:xfrm>
            <a:off x="385015" y="223837"/>
            <a:ext cx="427835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800" b="1" i="0" u="none" strike="noStrike" cap="none" normalizeH="0" baseline="0" dirty="0">
                <a:ln>
                  <a:noFill/>
                </a:ln>
                <a:solidFill>
                  <a:srgbClr val="00B0F0"/>
                </a:solidFill>
                <a:effectLst/>
                <a:latin typeface="OpenSans"/>
              </a:rPr>
              <a:t>Consultas SQL más utilizadas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126B7968-6135-B1D1-C0F2-6F51F43AD645}"/>
              </a:ext>
            </a:extLst>
          </p:cNvPr>
          <p:cNvSpPr>
            <a:spLocks noChangeArrowheads="1"/>
          </p:cNvSpPr>
          <p:nvPr/>
        </p:nvSpPr>
        <p:spPr bwMode="auto">
          <a:xfrm>
            <a:off x="169862" y="223837"/>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000" b="0" i="0" u="none" strike="noStrike" cap="none" normalizeH="0" baseline="0">
                <a:ln>
                  <a:noFill/>
                </a:ln>
                <a:solidFill>
                  <a:srgbClr val="333333"/>
                </a:solidFill>
                <a:effectLst/>
                <a:latin typeface="Open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pic>
        <p:nvPicPr>
          <p:cNvPr id="13" name="Imagen 12">
            <a:extLst>
              <a:ext uri="{FF2B5EF4-FFF2-40B4-BE49-F238E27FC236}">
                <a16:creationId xmlns:a16="http://schemas.microsoft.com/office/drawing/2014/main" id="{6328A78F-1675-6F7F-E126-B23F87C8C4BC}"/>
              </a:ext>
            </a:extLst>
          </p:cNvPr>
          <p:cNvPicPr>
            <a:picLocks noChangeAspect="1"/>
          </p:cNvPicPr>
          <p:nvPr/>
        </p:nvPicPr>
        <p:blipFill rotWithShape="1">
          <a:blip r:embed="rId2"/>
          <a:srcRect l="33419" t="28029" r="19155" b="21162"/>
          <a:stretch/>
        </p:blipFill>
        <p:spPr>
          <a:xfrm>
            <a:off x="313765" y="702098"/>
            <a:ext cx="5782235" cy="3482786"/>
          </a:xfrm>
          <a:prstGeom prst="rect">
            <a:avLst/>
          </a:prstGeom>
        </p:spPr>
      </p:pic>
      <p:pic>
        <p:nvPicPr>
          <p:cNvPr id="15" name="Imagen 14">
            <a:extLst>
              <a:ext uri="{FF2B5EF4-FFF2-40B4-BE49-F238E27FC236}">
                <a16:creationId xmlns:a16="http://schemas.microsoft.com/office/drawing/2014/main" id="{3070D9E1-9636-FE2B-8382-E6617A1D2F13}"/>
              </a:ext>
            </a:extLst>
          </p:cNvPr>
          <p:cNvPicPr>
            <a:picLocks noChangeAspect="1"/>
          </p:cNvPicPr>
          <p:nvPr/>
        </p:nvPicPr>
        <p:blipFill rotWithShape="1">
          <a:blip r:embed="rId3"/>
          <a:srcRect l="33420" t="27636" r="19154" b="37052"/>
          <a:stretch/>
        </p:blipFill>
        <p:spPr>
          <a:xfrm>
            <a:off x="313764" y="4184884"/>
            <a:ext cx="5782236" cy="2420471"/>
          </a:xfrm>
          <a:prstGeom prst="rect">
            <a:avLst/>
          </a:prstGeom>
        </p:spPr>
      </p:pic>
      <p:pic>
        <p:nvPicPr>
          <p:cNvPr id="17" name="Imagen 16">
            <a:extLst>
              <a:ext uri="{FF2B5EF4-FFF2-40B4-BE49-F238E27FC236}">
                <a16:creationId xmlns:a16="http://schemas.microsoft.com/office/drawing/2014/main" id="{74BF5021-3197-CDB1-2F67-5B047D528CE7}"/>
              </a:ext>
            </a:extLst>
          </p:cNvPr>
          <p:cNvPicPr>
            <a:picLocks noChangeAspect="1"/>
          </p:cNvPicPr>
          <p:nvPr/>
        </p:nvPicPr>
        <p:blipFill rotWithShape="1">
          <a:blip r:embed="rId4"/>
          <a:srcRect l="33419" t="26655" r="18272" b="22535"/>
          <a:stretch/>
        </p:blipFill>
        <p:spPr>
          <a:xfrm>
            <a:off x="6167250" y="702098"/>
            <a:ext cx="5889813" cy="3482785"/>
          </a:xfrm>
          <a:prstGeom prst="rect">
            <a:avLst/>
          </a:prstGeom>
        </p:spPr>
      </p:pic>
      <p:pic>
        <p:nvPicPr>
          <p:cNvPr id="19" name="Imagen 18">
            <a:extLst>
              <a:ext uri="{FF2B5EF4-FFF2-40B4-BE49-F238E27FC236}">
                <a16:creationId xmlns:a16="http://schemas.microsoft.com/office/drawing/2014/main" id="{ED4616F5-E9F0-18B1-9EF5-CC6A7F9EB7B5}"/>
              </a:ext>
            </a:extLst>
          </p:cNvPr>
          <p:cNvPicPr>
            <a:picLocks noChangeAspect="1"/>
          </p:cNvPicPr>
          <p:nvPr/>
        </p:nvPicPr>
        <p:blipFill rotWithShape="1">
          <a:blip r:embed="rId5"/>
          <a:srcRect l="33088" t="41957" r="18604" b="22732"/>
          <a:stretch/>
        </p:blipFill>
        <p:spPr>
          <a:xfrm>
            <a:off x="6167250" y="4184892"/>
            <a:ext cx="5889813" cy="2420463"/>
          </a:xfrm>
          <a:prstGeom prst="rect">
            <a:avLst/>
          </a:prstGeom>
        </p:spPr>
      </p:pic>
    </p:spTree>
    <p:extLst>
      <p:ext uri="{BB962C8B-B14F-4D97-AF65-F5344CB8AC3E}">
        <p14:creationId xmlns:p14="http://schemas.microsoft.com/office/powerpoint/2010/main" val="121259997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6518</TotalTime>
  <Words>2974</Words>
  <Application>Microsoft Office PowerPoint</Application>
  <PresentationFormat>Panorámica</PresentationFormat>
  <Paragraphs>135</Paragraphs>
  <Slides>31</Slides>
  <Notes>0</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31</vt:i4>
      </vt:variant>
    </vt:vector>
  </HeadingPairs>
  <TitlesOfParts>
    <vt:vector size="41" baseType="lpstr">
      <vt:lpstr>Arial</vt:lpstr>
      <vt:lpstr>Calibri</vt:lpstr>
      <vt:lpstr>Calibri Light</vt:lpstr>
      <vt:lpstr>Corbel</vt:lpstr>
      <vt:lpstr>OpenSans</vt:lpstr>
      <vt:lpstr>oxygen</vt:lpstr>
      <vt:lpstr>Source Sans Pro</vt:lpstr>
      <vt:lpstr>unset</vt:lpstr>
      <vt:lpstr>var(--cds-font-family-source-sans-pro)</vt:lpstr>
      <vt:lpstr>Tema de Office</vt:lpstr>
      <vt:lpstr>Proceso de datos sucios a datos limpios</vt:lpstr>
      <vt:lpstr>Presentación de PowerPoint</vt:lpstr>
      <vt:lpstr>Presentación de PowerPoint</vt:lpstr>
      <vt:lpstr>¿Funciones y fórmulas de las hojas de cálculo o consultas SQL?</vt:lpstr>
      <vt:lpstr>Presentación de PowerPoint</vt:lpstr>
      <vt:lpstr>Dialectos de SQL y sus usos</vt:lpstr>
      <vt:lpstr>Presentación de PowerPoint</vt:lpstr>
      <vt:lpstr>Cargar el conjunto de datos del cliente en BigQuery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Funciones avanzadas para una limpieza de datos rápida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Proceso de datos sucios a datos limpios</dc:title>
  <dc:creator>Carlos Iturbe Gil</dc:creator>
  <cp:lastModifiedBy>Carlos Iturbe Gil</cp:lastModifiedBy>
  <cp:revision>105</cp:revision>
  <dcterms:created xsi:type="dcterms:W3CDTF">2023-12-28T00:58:41Z</dcterms:created>
  <dcterms:modified xsi:type="dcterms:W3CDTF">2024-01-18T20:53:40Z</dcterms:modified>
</cp:coreProperties>
</file>